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258" r:id="rId6"/>
    <p:sldId id="266" r:id="rId7"/>
    <p:sldId id="261" r:id="rId8"/>
    <p:sldId id="267" r:id="rId9"/>
    <p:sldId id="278" r:id="rId10"/>
    <p:sldId id="279" r:id="rId11"/>
    <p:sldId id="271" r:id="rId12"/>
    <p:sldId id="265" r:id="rId13"/>
    <p:sldId id="272" r:id="rId14"/>
    <p:sldId id="274" r:id="rId15"/>
    <p:sldId id="280" r:id="rId16"/>
    <p:sldId id="275" r:id="rId17"/>
    <p:sldId id="282" r:id="rId18"/>
    <p:sldId id="27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000" kern="1200">
        <a:solidFill>
          <a:srgbClr val="000000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000" kern="1200">
        <a:solidFill>
          <a:srgbClr val="000000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000" kern="1200">
        <a:solidFill>
          <a:srgbClr val="000000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000" kern="1200">
        <a:solidFill>
          <a:srgbClr val="000000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Steven" initials="JS" lastIdx="2" clrIdx="0">
    <p:extLst>
      <p:ext uri="{19B8F6BF-5375-455C-9EA6-DF929625EA0E}">
        <p15:presenceInfo xmlns:p15="http://schemas.microsoft.com/office/powerpoint/2012/main" userId="S-1-5-21-4250826526-1608462838-3718138331-11245" providerId="AD"/>
      </p:ext>
    </p:extLst>
  </p:cmAuthor>
  <p:cmAuthor id="2" name="Tuson, Juli" initials="TJ" lastIdx="0" clrIdx="1">
    <p:extLst>
      <p:ext uri="{19B8F6BF-5375-455C-9EA6-DF929625EA0E}">
        <p15:presenceInfo xmlns:p15="http://schemas.microsoft.com/office/powerpoint/2012/main" userId="S-1-5-21-4250826526-1608462838-3718138331-111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54484"/>
    <a:srgbClr val="274583"/>
    <a:srgbClr val="7DADDE"/>
    <a:srgbClr val="000000"/>
    <a:srgbClr val="A2A4A3"/>
    <a:srgbClr val="69BE28"/>
    <a:srgbClr val="B1A6A4"/>
    <a:srgbClr val="C0B5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ortoftacoma.com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ortoftacoma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ADD6A-FD6A-4D97-86F3-931FBBCB68E3}" type="doc">
      <dgm:prSet loTypeId="urn:microsoft.com/office/officeart/2005/8/layout/vList2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F6BC1D0F-FB60-4529-86E3-E178CAEC1C16}">
      <dgm:prSet custT="1"/>
      <dgm:spPr>
        <a:xfrm>
          <a:off x="0" y="93301"/>
          <a:ext cx="8001000" cy="1212120"/>
        </a:xfr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US" sz="3600" b="1" dirty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JULI TUSON</a:t>
          </a:r>
        </a:p>
        <a:p>
          <a:pPr rtl="0"/>
          <a:r>
            <a:rPr lang="en-US" sz="3600" b="1" dirty="0">
              <a:solidFill>
                <a:schemeClr val="bg1"/>
              </a:solidFill>
              <a:latin typeface="Gisha" pitchFamily="34" charset="-79"/>
              <a:ea typeface="+mn-ea"/>
              <a:cs typeface="Gisha" pitchFamily="34" charset="-79"/>
            </a:rPr>
            <a:t>CONTRACTS &amp; PROCUREMENTS ANALYST</a:t>
          </a:r>
        </a:p>
        <a:p>
          <a:pPr rtl="0"/>
          <a:endParaRPr lang="en-US" sz="3600" b="1" dirty="0">
            <a:solidFill>
              <a:schemeClr val="bg1"/>
            </a:solidFill>
            <a:latin typeface="Gisha" pitchFamily="34" charset="-79"/>
            <a:ea typeface="+mn-ea"/>
            <a:cs typeface="Gisha" pitchFamily="34" charset="-79"/>
          </a:endParaRPr>
        </a:p>
      </dgm:t>
    </dgm:pt>
    <dgm:pt modelId="{8FE3E51C-CE48-431C-ABC6-4C7BEFD13A1E}" type="parTrans" cxnId="{169CAEE7-38AB-414E-A9B5-3169E691A32C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23CE9279-9AFB-45B9-A865-BD558104B0BC}" type="sibTrans" cxnId="{169CAEE7-38AB-414E-A9B5-3169E691A32C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A5944B53-E8A8-4D56-AD1C-871B9C5929BC}">
      <dgm:prSet custT="1"/>
      <dgm:spPr>
        <a:xfrm>
          <a:off x="0" y="1375139"/>
          <a:ext cx="8001000" cy="1212120"/>
        </a:xfr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US" sz="3600" b="1" dirty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Stan Ryter</a:t>
          </a:r>
        </a:p>
        <a:p>
          <a:pPr rtl="0"/>
          <a:r>
            <a:rPr lang="en-US" sz="3600" b="1" dirty="0">
              <a:solidFill>
                <a:schemeClr val="bg1"/>
              </a:solidFill>
              <a:latin typeface="Gisha" pitchFamily="34" charset="-79"/>
              <a:ea typeface="+mn-ea"/>
              <a:cs typeface="Gisha" pitchFamily="34" charset="-79"/>
            </a:rPr>
            <a:t>PROJECT MANAGER</a:t>
          </a:r>
        </a:p>
      </dgm:t>
    </dgm:pt>
    <dgm:pt modelId="{7B00F741-D9F4-4A78-A384-E52DFB39151F}" type="parTrans" cxnId="{BEFF21F9-5CD0-462E-A6EF-639A29D860C5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73935110-8414-4107-AB5B-68356830A9EC}" type="sibTrans" cxnId="{BEFF21F9-5CD0-462E-A6EF-639A29D860C5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6606418D-4D78-4FAB-AC95-29EF6E067B25}" type="pres">
      <dgm:prSet presAssocID="{5D8ADD6A-FD6A-4D97-86F3-931FBBCB68E3}" presName="linear" presStyleCnt="0">
        <dgm:presLayoutVars>
          <dgm:animLvl val="lvl"/>
          <dgm:resizeHandles val="exact"/>
        </dgm:presLayoutVars>
      </dgm:prSet>
      <dgm:spPr/>
    </dgm:pt>
    <dgm:pt modelId="{B495A412-0D9E-49C8-94D9-7327FBDCE313}" type="pres">
      <dgm:prSet presAssocID="{F6BC1D0F-FB60-4529-86E3-E178CAEC1C16}" presName="parentText" presStyleLbl="node1" presStyleIdx="0" presStyleCnt="2" custLinFactNeighborY="281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BD86B938-3592-46A4-B8E2-21841693BC46}" type="pres">
      <dgm:prSet presAssocID="{23CE9279-9AFB-45B9-A865-BD558104B0BC}" presName="spacer" presStyleCnt="0"/>
      <dgm:spPr/>
    </dgm:pt>
    <dgm:pt modelId="{0637E8E8-F80B-48DB-861A-40E205EDF81D}" type="pres">
      <dgm:prSet presAssocID="{A5944B53-E8A8-4D56-AD1C-871B9C5929BC}" presName="parentText" presStyleLbl="node1" presStyleIdx="1" presStyleCnt="2" custLinFactNeighborX="-3087" custLinFactNeighborY="-14393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</dgm:ptLst>
  <dgm:cxnLst>
    <dgm:cxn modelId="{2210CC14-D62C-4DEA-A30D-255E9F6883ED}" type="presOf" srcId="{5D8ADD6A-FD6A-4D97-86F3-931FBBCB68E3}" destId="{6606418D-4D78-4FAB-AC95-29EF6E067B25}" srcOrd="0" destOrd="0" presId="urn:microsoft.com/office/officeart/2005/8/layout/vList2"/>
    <dgm:cxn modelId="{2D9D2046-D2B3-4DF6-B2BE-5FBDF8057695}" type="presOf" srcId="{F6BC1D0F-FB60-4529-86E3-E178CAEC1C16}" destId="{B495A412-0D9E-49C8-94D9-7327FBDCE313}" srcOrd="0" destOrd="0" presId="urn:microsoft.com/office/officeart/2005/8/layout/vList2"/>
    <dgm:cxn modelId="{169CAEE7-38AB-414E-A9B5-3169E691A32C}" srcId="{5D8ADD6A-FD6A-4D97-86F3-931FBBCB68E3}" destId="{F6BC1D0F-FB60-4529-86E3-E178CAEC1C16}" srcOrd="0" destOrd="0" parTransId="{8FE3E51C-CE48-431C-ABC6-4C7BEFD13A1E}" sibTransId="{23CE9279-9AFB-45B9-A865-BD558104B0BC}"/>
    <dgm:cxn modelId="{BA220AF0-501C-4DA5-84C9-5A0F9EF591AC}" type="presOf" srcId="{A5944B53-E8A8-4D56-AD1C-871B9C5929BC}" destId="{0637E8E8-F80B-48DB-861A-40E205EDF81D}" srcOrd="0" destOrd="0" presId="urn:microsoft.com/office/officeart/2005/8/layout/vList2"/>
    <dgm:cxn modelId="{BEFF21F9-5CD0-462E-A6EF-639A29D860C5}" srcId="{5D8ADD6A-FD6A-4D97-86F3-931FBBCB68E3}" destId="{A5944B53-E8A8-4D56-AD1C-871B9C5929BC}" srcOrd="1" destOrd="0" parTransId="{7B00F741-D9F4-4A78-A384-E52DFB39151F}" sibTransId="{73935110-8414-4107-AB5B-68356830A9EC}"/>
    <dgm:cxn modelId="{6FFF8E78-E806-4783-BEEB-8A7B9E5BB2AA}" type="presParOf" srcId="{6606418D-4D78-4FAB-AC95-29EF6E067B25}" destId="{B495A412-0D9E-49C8-94D9-7327FBDCE313}" srcOrd="0" destOrd="0" presId="urn:microsoft.com/office/officeart/2005/8/layout/vList2"/>
    <dgm:cxn modelId="{78E930C8-AC26-484C-9BA3-279F3F078BA8}" type="presParOf" srcId="{6606418D-4D78-4FAB-AC95-29EF6E067B25}" destId="{BD86B938-3592-46A4-B8E2-21841693BC46}" srcOrd="1" destOrd="0" presId="urn:microsoft.com/office/officeart/2005/8/layout/vList2"/>
    <dgm:cxn modelId="{1D8988A7-EE0C-4DC8-8E14-D07ED9A87843}" type="presParOf" srcId="{6606418D-4D78-4FAB-AC95-29EF6E067B25}" destId="{0637E8E8-F80B-48DB-861A-40E205EDF81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6CB679-4124-4359-A92A-D554CDDCAA92}" type="doc">
      <dgm:prSet loTypeId="urn:microsoft.com/office/officeart/2005/8/layout/hProcess9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E09B05D-C2F6-4318-B62C-C9EB8306F7B0}">
      <dgm:prSet/>
      <dgm:spPr>
        <a:solidFill>
          <a:srgbClr val="2E5F53"/>
        </a:solidFill>
      </dgm:spPr>
      <dgm:t>
        <a:bodyPr/>
        <a:lstStyle/>
        <a:p>
          <a:pPr rtl="0"/>
          <a:r>
            <a:rPr lang="en-US" b="1" dirty="0">
              <a:latin typeface="Gisha" pitchFamily="34" charset="-79"/>
              <a:cs typeface="Gisha" pitchFamily="34" charset="-79"/>
            </a:rPr>
            <a:t>Solicitation Info</a:t>
          </a:r>
        </a:p>
      </dgm:t>
    </dgm:pt>
    <dgm:pt modelId="{58983A64-8D27-4A74-BE92-28DE3ABE11F6}" type="parTrans" cxnId="{DA7B09DA-97FF-43BD-A9A3-5601CA5DDD29}">
      <dgm:prSet/>
      <dgm:spPr/>
      <dgm:t>
        <a:bodyPr/>
        <a:lstStyle/>
        <a:p>
          <a:endParaRPr lang="en-US" b="1">
            <a:latin typeface="Gisha" pitchFamily="34" charset="-79"/>
            <a:cs typeface="Gisha" pitchFamily="34" charset="-79"/>
          </a:endParaRPr>
        </a:p>
      </dgm:t>
    </dgm:pt>
    <dgm:pt modelId="{8A53D112-BEBD-4D98-BE48-6F838771A940}" type="sibTrans" cxnId="{DA7B09DA-97FF-43BD-A9A3-5601CA5DDD29}">
      <dgm:prSet/>
      <dgm:spPr/>
      <dgm:t>
        <a:bodyPr/>
        <a:lstStyle/>
        <a:p>
          <a:endParaRPr lang="en-US" b="1">
            <a:latin typeface="Gisha" pitchFamily="34" charset="-79"/>
            <a:cs typeface="Gisha" pitchFamily="34" charset="-79"/>
          </a:endParaRPr>
        </a:p>
      </dgm:t>
    </dgm:pt>
    <dgm:pt modelId="{0A8E9A38-B298-4821-A55A-DEDEF78DF8C0}">
      <dgm:prSet/>
      <dgm:spPr>
        <a:solidFill>
          <a:srgbClr val="1A4D64"/>
        </a:solidFill>
      </dgm:spPr>
      <dgm:t>
        <a:bodyPr/>
        <a:lstStyle/>
        <a:p>
          <a:pPr rtl="0"/>
          <a:r>
            <a:rPr lang="en-US" b="1" dirty="0">
              <a:latin typeface="Gisha" pitchFamily="34" charset="-79"/>
              <a:cs typeface="Gisha" pitchFamily="34" charset="-79"/>
            </a:rPr>
            <a:t>Scope of Work</a:t>
          </a:r>
        </a:p>
      </dgm:t>
    </dgm:pt>
    <dgm:pt modelId="{16934811-6797-46E6-9E3A-6DC5449ADA43}" type="parTrans" cxnId="{D1C651EE-1D45-4C6F-9F64-DE1DDEF0C788}">
      <dgm:prSet/>
      <dgm:spPr/>
      <dgm:t>
        <a:bodyPr/>
        <a:lstStyle/>
        <a:p>
          <a:endParaRPr lang="en-US" b="1">
            <a:latin typeface="Gisha" pitchFamily="34" charset="-79"/>
            <a:cs typeface="Gisha" pitchFamily="34" charset="-79"/>
          </a:endParaRPr>
        </a:p>
      </dgm:t>
    </dgm:pt>
    <dgm:pt modelId="{F2DB2E23-81C1-47D3-94D7-6A966E8D9ED4}" type="sibTrans" cxnId="{D1C651EE-1D45-4C6F-9F64-DE1DDEF0C788}">
      <dgm:prSet/>
      <dgm:spPr/>
      <dgm:t>
        <a:bodyPr/>
        <a:lstStyle/>
        <a:p>
          <a:endParaRPr lang="en-US" b="1">
            <a:latin typeface="Gisha" pitchFamily="34" charset="-79"/>
            <a:cs typeface="Gisha" pitchFamily="34" charset="-79"/>
          </a:endParaRPr>
        </a:p>
      </dgm:t>
    </dgm:pt>
    <dgm:pt modelId="{1F20752B-FEBA-4DDD-9970-61AA7242B0C8}">
      <dgm:prSet/>
      <dgm:spPr>
        <a:solidFill>
          <a:srgbClr val="379BAF"/>
        </a:solidFill>
      </dgm:spPr>
      <dgm:t>
        <a:bodyPr/>
        <a:lstStyle/>
        <a:p>
          <a:pPr rtl="0"/>
          <a:r>
            <a:rPr lang="en-US" b="1" dirty="0">
              <a:latin typeface="Gisha" pitchFamily="34" charset="-79"/>
              <a:cs typeface="Gisha" pitchFamily="34" charset="-79"/>
            </a:rPr>
            <a:t>Site Visit</a:t>
          </a:r>
        </a:p>
      </dgm:t>
    </dgm:pt>
    <dgm:pt modelId="{C974162F-DF05-4990-AD15-AEDB5DF30DA6}" type="parTrans" cxnId="{D168751E-B87E-465E-9E72-B7FB062930B8}">
      <dgm:prSet/>
      <dgm:spPr/>
      <dgm:t>
        <a:bodyPr/>
        <a:lstStyle/>
        <a:p>
          <a:endParaRPr lang="en-US" b="1">
            <a:latin typeface="Gisha" pitchFamily="34" charset="-79"/>
            <a:cs typeface="Gisha" pitchFamily="34" charset="-79"/>
          </a:endParaRPr>
        </a:p>
      </dgm:t>
    </dgm:pt>
    <dgm:pt modelId="{04A944FA-8822-4931-94E8-541A66F7FD42}" type="sibTrans" cxnId="{D168751E-B87E-465E-9E72-B7FB062930B8}">
      <dgm:prSet/>
      <dgm:spPr/>
      <dgm:t>
        <a:bodyPr/>
        <a:lstStyle/>
        <a:p>
          <a:endParaRPr lang="en-US" b="1">
            <a:latin typeface="Gisha" pitchFamily="34" charset="-79"/>
            <a:cs typeface="Gisha" pitchFamily="34" charset="-79"/>
          </a:endParaRPr>
        </a:p>
      </dgm:t>
    </dgm:pt>
    <dgm:pt modelId="{9C5C58D2-DFCB-4227-B47D-A3870BA284BF}" type="pres">
      <dgm:prSet presAssocID="{6D6CB679-4124-4359-A92A-D554CDDCAA92}" presName="CompostProcess" presStyleCnt="0">
        <dgm:presLayoutVars>
          <dgm:dir/>
          <dgm:resizeHandles val="exact"/>
        </dgm:presLayoutVars>
      </dgm:prSet>
      <dgm:spPr/>
    </dgm:pt>
    <dgm:pt modelId="{9CCEEE80-823F-42C0-A5B9-BE4BE8225CA0}" type="pres">
      <dgm:prSet presAssocID="{6D6CB679-4124-4359-A92A-D554CDDCAA92}" presName="arrow" presStyleLbl="bgShp" presStyleIdx="0" presStyleCnt="1"/>
      <dgm:spPr>
        <a:solidFill>
          <a:srgbClr val="2B376E"/>
        </a:solidFill>
      </dgm:spPr>
    </dgm:pt>
    <dgm:pt modelId="{BB46F7F6-94AF-4EC3-84F3-FB34ABB0A5FA}" type="pres">
      <dgm:prSet presAssocID="{6D6CB679-4124-4359-A92A-D554CDDCAA92}" presName="linearProcess" presStyleCnt="0"/>
      <dgm:spPr/>
    </dgm:pt>
    <dgm:pt modelId="{06D10838-B428-4452-BF78-6A655983C2A9}" type="pres">
      <dgm:prSet presAssocID="{1E09B05D-C2F6-4318-B62C-C9EB8306F7B0}" presName="textNode" presStyleLbl="node1" presStyleIdx="0" presStyleCnt="3">
        <dgm:presLayoutVars>
          <dgm:bulletEnabled val="1"/>
        </dgm:presLayoutVars>
      </dgm:prSet>
      <dgm:spPr/>
    </dgm:pt>
    <dgm:pt modelId="{15260D35-34A3-496F-8B36-5F86B392E0AC}" type="pres">
      <dgm:prSet presAssocID="{8A53D112-BEBD-4D98-BE48-6F838771A940}" presName="sibTrans" presStyleCnt="0"/>
      <dgm:spPr/>
    </dgm:pt>
    <dgm:pt modelId="{19C1BF28-5DAE-456E-97DE-E4AEB2FFA882}" type="pres">
      <dgm:prSet presAssocID="{0A8E9A38-B298-4821-A55A-DEDEF78DF8C0}" presName="textNode" presStyleLbl="node1" presStyleIdx="1" presStyleCnt="3">
        <dgm:presLayoutVars>
          <dgm:bulletEnabled val="1"/>
        </dgm:presLayoutVars>
      </dgm:prSet>
      <dgm:spPr/>
    </dgm:pt>
    <dgm:pt modelId="{BEE71652-0A5D-467D-89D3-45582134F1D0}" type="pres">
      <dgm:prSet presAssocID="{F2DB2E23-81C1-47D3-94D7-6A966E8D9ED4}" presName="sibTrans" presStyleCnt="0"/>
      <dgm:spPr/>
    </dgm:pt>
    <dgm:pt modelId="{83B9D11C-F674-4DEF-A248-9329968ECA59}" type="pres">
      <dgm:prSet presAssocID="{1F20752B-FEBA-4DDD-9970-61AA7242B0C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0FF0213-717C-417B-B6A1-65B322F9B5D5}" type="presOf" srcId="{6D6CB679-4124-4359-A92A-D554CDDCAA92}" destId="{9C5C58D2-DFCB-4227-B47D-A3870BA284BF}" srcOrd="0" destOrd="0" presId="urn:microsoft.com/office/officeart/2005/8/layout/hProcess9"/>
    <dgm:cxn modelId="{D168751E-B87E-465E-9E72-B7FB062930B8}" srcId="{6D6CB679-4124-4359-A92A-D554CDDCAA92}" destId="{1F20752B-FEBA-4DDD-9970-61AA7242B0C8}" srcOrd="2" destOrd="0" parTransId="{C974162F-DF05-4990-AD15-AEDB5DF30DA6}" sibTransId="{04A944FA-8822-4931-94E8-541A66F7FD42}"/>
    <dgm:cxn modelId="{1F1B6FC0-3A73-4D74-9EE7-997428DF90A3}" type="presOf" srcId="{1E09B05D-C2F6-4318-B62C-C9EB8306F7B0}" destId="{06D10838-B428-4452-BF78-6A655983C2A9}" srcOrd="0" destOrd="0" presId="urn:microsoft.com/office/officeart/2005/8/layout/hProcess9"/>
    <dgm:cxn modelId="{CB7A21C7-BEB9-4037-A769-37DD5E2188F8}" type="presOf" srcId="{0A8E9A38-B298-4821-A55A-DEDEF78DF8C0}" destId="{19C1BF28-5DAE-456E-97DE-E4AEB2FFA882}" srcOrd="0" destOrd="0" presId="urn:microsoft.com/office/officeart/2005/8/layout/hProcess9"/>
    <dgm:cxn modelId="{DA7B09DA-97FF-43BD-A9A3-5601CA5DDD29}" srcId="{6D6CB679-4124-4359-A92A-D554CDDCAA92}" destId="{1E09B05D-C2F6-4318-B62C-C9EB8306F7B0}" srcOrd="0" destOrd="0" parTransId="{58983A64-8D27-4A74-BE92-28DE3ABE11F6}" sibTransId="{8A53D112-BEBD-4D98-BE48-6F838771A940}"/>
    <dgm:cxn modelId="{24A0BBE1-507E-4A74-BAC3-5B86D86D22F6}" type="presOf" srcId="{1F20752B-FEBA-4DDD-9970-61AA7242B0C8}" destId="{83B9D11C-F674-4DEF-A248-9329968ECA59}" srcOrd="0" destOrd="0" presId="urn:microsoft.com/office/officeart/2005/8/layout/hProcess9"/>
    <dgm:cxn modelId="{D1C651EE-1D45-4C6F-9F64-DE1DDEF0C788}" srcId="{6D6CB679-4124-4359-A92A-D554CDDCAA92}" destId="{0A8E9A38-B298-4821-A55A-DEDEF78DF8C0}" srcOrd="1" destOrd="0" parTransId="{16934811-6797-46E6-9E3A-6DC5449ADA43}" sibTransId="{F2DB2E23-81C1-47D3-94D7-6A966E8D9ED4}"/>
    <dgm:cxn modelId="{AB98778E-2152-4CEB-826A-4D528EA2D8FC}" type="presParOf" srcId="{9C5C58D2-DFCB-4227-B47D-A3870BA284BF}" destId="{9CCEEE80-823F-42C0-A5B9-BE4BE8225CA0}" srcOrd="0" destOrd="0" presId="urn:microsoft.com/office/officeart/2005/8/layout/hProcess9"/>
    <dgm:cxn modelId="{99520DBD-A37C-4DDB-B0B4-138CBEF6129E}" type="presParOf" srcId="{9C5C58D2-DFCB-4227-B47D-A3870BA284BF}" destId="{BB46F7F6-94AF-4EC3-84F3-FB34ABB0A5FA}" srcOrd="1" destOrd="0" presId="urn:microsoft.com/office/officeart/2005/8/layout/hProcess9"/>
    <dgm:cxn modelId="{2C9F11A0-2C49-4727-80C2-3FF2EB239535}" type="presParOf" srcId="{BB46F7F6-94AF-4EC3-84F3-FB34ABB0A5FA}" destId="{06D10838-B428-4452-BF78-6A655983C2A9}" srcOrd="0" destOrd="0" presId="urn:microsoft.com/office/officeart/2005/8/layout/hProcess9"/>
    <dgm:cxn modelId="{AAF46D47-16CA-47B3-B504-95C22E94EEF4}" type="presParOf" srcId="{BB46F7F6-94AF-4EC3-84F3-FB34ABB0A5FA}" destId="{15260D35-34A3-496F-8B36-5F86B392E0AC}" srcOrd="1" destOrd="0" presId="urn:microsoft.com/office/officeart/2005/8/layout/hProcess9"/>
    <dgm:cxn modelId="{CB21BDA7-54D9-4ADB-AF65-85DB2383A39D}" type="presParOf" srcId="{BB46F7F6-94AF-4EC3-84F3-FB34ABB0A5FA}" destId="{19C1BF28-5DAE-456E-97DE-E4AEB2FFA882}" srcOrd="2" destOrd="0" presId="urn:microsoft.com/office/officeart/2005/8/layout/hProcess9"/>
    <dgm:cxn modelId="{8A764335-3C65-4278-9146-2B99AAC34FC6}" type="presParOf" srcId="{BB46F7F6-94AF-4EC3-84F3-FB34ABB0A5FA}" destId="{BEE71652-0A5D-467D-89D3-45582134F1D0}" srcOrd="3" destOrd="0" presId="urn:microsoft.com/office/officeart/2005/8/layout/hProcess9"/>
    <dgm:cxn modelId="{1F613A23-DF47-49D5-8288-E7BDC722682B}" type="presParOf" srcId="{BB46F7F6-94AF-4EC3-84F3-FB34ABB0A5FA}" destId="{83B9D11C-F674-4DEF-A248-9329968ECA5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48ADD2-7799-40AC-BC85-2C198C12949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556491-59CB-461C-ACC2-DD510250C1D6}">
      <dgm:prSet custT="1"/>
      <dgm:spPr>
        <a:xfrm>
          <a:off x="384810" y="734"/>
          <a:ext cx="6606548" cy="619920"/>
        </a:xfrm>
        <a:solidFill>
          <a:srgbClr val="274583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2400" b="1" dirty="0">
              <a:solidFill>
                <a:srgbClr val="FFFFFF"/>
              </a:solidFill>
              <a:latin typeface="Gisha" pitchFamily="34" charset="-79"/>
              <a:ea typeface="Francois One" pitchFamily="2" charset="0"/>
              <a:cs typeface="Gisha" pitchFamily="34" charset="-79"/>
            </a:rPr>
            <a:t>Contact with The Port of Tacoma</a:t>
          </a:r>
        </a:p>
      </dgm:t>
    </dgm:pt>
    <dgm:pt modelId="{1FD68263-CDE7-4B40-8D46-A72752400971}" type="parTrans" cxnId="{8368DF69-C58C-4821-8786-C254ACEF5144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BCA5FF97-6B8C-4236-A0BD-D6C8316AE7EC}" type="sibTrans" cxnId="{8368DF69-C58C-4821-8786-C254ACEF5144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866C1128-2358-493B-87F1-7F5CD154DC20}">
      <dgm:prSet custT="1"/>
      <dgm:spPr>
        <a:xfrm>
          <a:off x="0" y="310694"/>
          <a:ext cx="7696200" cy="1256850"/>
        </a:xfrm>
        <a:solidFill>
          <a:schemeClr val="bg1"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pPr marL="231775" indent="-231775" rtl="0"/>
          <a:r>
            <a:rPr lang="en-US" sz="2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sha" pitchFamily="34" charset="-79"/>
              <a:ea typeface="+mn-ea"/>
              <a:cs typeface="Gisha" pitchFamily="34" charset="-79"/>
            </a:rPr>
            <a:t>Juli Tuson, Contracts &amp; Procurements Analyst</a:t>
          </a:r>
        </a:p>
      </dgm:t>
    </dgm:pt>
    <dgm:pt modelId="{63764702-DC8F-4BEC-970C-8DF473D9EF4C}" type="parTrans" cxnId="{3783C5D5-9972-4451-8C71-3139413190B4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DAD5A703-9230-42C8-A76E-FF125E0ADAE8}" type="sibTrans" cxnId="{3783C5D5-9972-4451-8C71-3139413190B4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EC376719-EE50-45C6-9982-E40167EF29A1}">
      <dgm:prSet custT="1"/>
      <dgm:spPr>
        <a:xfrm>
          <a:off x="384810" y="1680945"/>
          <a:ext cx="6606548" cy="619920"/>
        </a:xfrm>
        <a:solidFill>
          <a:srgbClr val="25448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2400" b="1" dirty="0">
              <a:solidFill>
                <a:srgbClr val="FFFFFF"/>
              </a:solidFill>
              <a:latin typeface="Gisha" pitchFamily="34" charset="-79"/>
              <a:ea typeface="Francois One" pitchFamily="2" charset="0"/>
              <a:cs typeface="Gisha" pitchFamily="34" charset="-79"/>
            </a:rPr>
            <a:t>Interpretation or Changes to Solicitation</a:t>
          </a:r>
        </a:p>
      </dgm:t>
    </dgm:pt>
    <dgm:pt modelId="{ADB73EB7-C09D-48D7-B1CF-DD09FDA3FC72}" type="parTrans" cxnId="{98C63F77-DBFF-49C3-8C8E-D01191093471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019B4B76-2DF9-4A2D-96F4-97600651DE85}" type="sibTrans" cxnId="{98C63F77-DBFF-49C3-8C8E-D01191093471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24E13C6B-0238-4E46-B66B-A954C0BD6699}">
      <dgm:prSet custT="1"/>
      <dgm:spPr>
        <a:xfrm>
          <a:off x="0" y="1990904"/>
          <a:ext cx="7696200" cy="1323000"/>
        </a:xfrm>
        <a:solidFill>
          <a:schemeClr val="bg1"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pPr rtl="0"/>
          <a:r>
            <a:rPr lang="en-US" sz="2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sha" pitchFamily="34" charset="-79"/>
              <a:ea typeface="+mn-ea"/>
              <a:cs typeface="Gisha" pitchFamily="34" charset="-79"/>
            </a:rPr>
            <a:t>Clarifications/Addenda – only information published on the website is binding</a:t>
          </a:r>
        </a:p>
      </dgm:t>
    </dgm:pt>
    <dgm:pt modelId="{EA13F571-052B-4266-9D7C-362D980D5C3A}" type="parTrans" cxnId="{51A534C1-511D-46A7-9A37-95988895AC95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D9C58C82-B2BC-4E3E-8FBC-DE572C882E47}" type="sibTrans" cxnId="{51A534C1-511D-46A7-9A37-95988895AC95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9CDBE5EB-2660-492D-AC67-CAE44CFA74E2}">
      <dgm:prSet custT="1"/>
      <dgm:spPr>
        <a:xfrm>
          <a:off x="384810" y="3427305"/>
          <a:ext cx="6606548" cy="619920"/>
        </a:xfrm>
        <a:solidFill>
          <a:srgbClr val="25448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2400" b="1" dirty="0">
              <a:solidFill>
                <a:srgbClr val="FFFFFF"/>
              </a:solidFill>
              <a:latin typeface="Gisha" pitchFamily="34" charset="-79"/>
              <a:ea typeface="Francois One" pitchFamily="2" charset="0"/>
              <a:cs typeface="Gisha" pitchFamily="34" charset="-79"/>
            </a:rPr>
            <a:t>All Information is Posted on the Website</a:t>
          </a:r>
        </a:p>
      </dgm:t>
    </dgm:pt>
    <dgm:pt modelId="{4BD153D9-2428-41B9-B1E1-06CB042AFB59}" type="parTrans" cxnId="{48DAFA46-0522-44DD-85ED-F0D93568A7B9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58A22242-2C42-416C-9DA1-6969F9E56395}" type="sibTrans" cxnId="{48DAFA46-0522-44DD-85ED-F0D93568A7B9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AF8A2FC4-C66E-462F-9B43-1950927710C8}">
      <dgm:prSet custT="1"/>
      <dgm:spPr>
        <a:xfrm>
          <a:off x="384810" y="3427305"/>
          <a:ext cx="6606548" cy="619920"/>
        </a:xfrm>
        <a:solidFill>
          <a:srgbClr val="1A4D6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2400" b="1" dirty="0">
              <a:solidFill>
                <a:schemeClr val="tx1"/>
              </a:solidFill>
              <a:latin typeface="Gisha" pitchFamily="34" charset="-79"/>
              <a:ea typeface="Francois One" pitchFamily="2" charset="0"/>
              <a:cs typeface="Gisha" pitchFamily="34" charset="-79"/>
              <a:hlinkClick xmlns:r="http://schemas.openxmlformats.org/officeDocument/2006/relationships" r:id="rId1"/>
            </a:rPr>
            <a:t>www.portoftacoma.com</a:t>
          </a:r>
          <a:r>
            <a:rPr lang="en-US" sz="2400" b="1" dirty="0">
              <a:solidFill>
                <a:schemeClr val="tx1"/>
              </a:solidFill>
              <a:latin typeface="Gisha" pitchFamily="34" charset="-79"/>
              <a:ea typeface="Francois One" pitchFamily="2" charset="0"/>
              <a:cs typeface="Gisha" pitchFamily="34" charset="-79"/>
            </a:rPr>
            <a:t> </a:t>
          </a:r>
          <a:r>
            <a:rPr lang="en-US" sz="1400" b="1" dirty="0">
              <a:solidFill>
                <a:schemeClr val="tx1"/>
              </a:solidFill>
              <a:latin typeface="Gisha" pitchFamily="34" charset="-79"/>
              <a:ea typeface="Francois One" pitchFamily="2" charset="0"/>
              <a:cs typeface="Gisha" pitchFamily="34" charset="-79"/>
            </a:rPr>
            <a:t>(Contracts, Procurement, Bid 070735)	 </a:t>
          </a:r>
        </a:p>
      </dgm:t>
    </dgm:pt>
    <dgm:pt modelId="{0B355267-883E-4545-8330-6A7E61608801}" type="parTrans" cxnId="{01BB9752-AD6E-46C0-A878-57F563247670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2061E59E-EA38-4002-ACCE-831DBB6D532F}" type="sibTrans" cxnId="{01BB9752-AD6E-46C0-A878-57F563247670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892F1D3E-22C2-4F27-93FA-8B3E96C48B7F}" type="pres">
      <dgm:prSet presAssocID="{EE48ADD2-7799-40AC-BC85-2C198C129499}" presName="linear" presStyleCnt="0">
        <dgm:presLayoutVars>
          <dgm:dir/>
          <dgm:animLvl val="lvl"/>
          <dgm:resizeHandles val="exact"/>
        </dgm:presLayoutVars>
      </dgm:prSet>
      <dgm:spPr/>
    </dgm:pt>
    <dgm:pt modelId="{C2E19266-C90E-4CAC-93FB-83E236A705AF}" type="pres">
      <dgm:prSet presAssocID="{CC556491-59CB-461C-ACC2-DD510250C1D6}" presName="parentLin" presStyleCnt="0"/>
      <dgm:spPr/>
    </dgm:pt>
    <dgm:pt modelId="{C65122D7-A3C8-4916-89CD-93EADC7392A6}" type="pres">
      <dgm:prSet presAssocID="{CC556491-59CB-461C-ACC2-DD510250C1D6}" presName="parentLeftMargin" presStyleLbl="node1" presStyleIdx="0" presStyleCnt="3"/>
      <dgm:spPr>
        <a:prstGeom prst="roundRect">
          <a:avLst/>
        </a:prstGeom>
      </dgm:spPr>
    </dgm:pt>
    <dgm:pt modelId="{03C8C4EA-AA47-4F9E-9F45-9F59B21B7EB2}" type="pres">
      <dgm:prSet presAssocID="{CC556491-59CB-461C-ACC2-DD510250C1D6}" presName="parentText" presStyleLbl="node1" presStyleIdx="0" presStyleCnt="3" custScaleX="122631" custScaleY="243134">
        <dgm:presLayoutVars>
          <dgm:chMax val="0"/>
          <dgm:bulletEnabled val="1"/>
        </dgm:presLayoutVars>
      </dgm:prSet>
      <dgm:spPr/>
    </dgm:pt>
    <dgm:pt modelId="{65E177A3-3138-4BFA-B358-9279CADCE243}" type="pres">
      <dgm:prSet presAssocID="{CC556491-59CB-461C-ACC2-DD510250C1D6}" presName="negativeSpace" presStyleCnt="0"/>
      <dgm:spPr/>
    </dgm:pt>
    <dgm:pt modelId="{7EF1D5EA-84DC-4A3A-BEF3-E633B18B5715}" type="pres">
      <dgm:prSet presAssocID="{CC556491-59CB-461C-ACC2-DD510250C1D6}" presName="childText" presStyleLbl="conFgAcc1" presStyleIdx="0" presStyleCnt="3" custLinFactNeighborX="206" custLinFactNeighborY="-57653">
        <dgm:presLayoutVars>
          <dgm:bulletEnabled val="1"/>
        </dgm:presLayoutVars>
      </dgm:prSet>
      <dgm:spPr>
        <a:prstGeom prst="rect">
          <a:avLst/>
        </a:prstGeom>
      </dgm:spPr>
    </dgm:pt>
    <dgm:pt modelId="{441F018A-CF31-4602-82F9-98DD2DC63E4C}" type="pres">
      <dgm:prSet presAssocID="{BCA5FF97-6B8C-4236-A0BD-D6C8316AE7EC}" presName="spaceBetweenRectangles" presStyleCnt="0"/>
      <dgm:spPr/>
    </dgm:pt>
    <dgm:pt modelId="{4DB87AC4-2848-40F0-98D6-3BFDF1136A8C}" type="pres">
      <dgm:prSet presAssocID="{EC376719-EE50-45C6-9982-E40167EF29A1}" presName="parentLin" presStyleCnt="0"/>
      <dgm:spPr/>
    </dgm:pt>
    <dgm:pt modelId="{32A6D9DA-FBD8-4FBB-9383-C126EFD7CC53}" type="pres">
      <dgm:prSet presAssocID="{EC376719-EE50-45C6-9982-E40167EF29A1}" presName="parentLeftMargin" presStyleLbl="node1" presStyleIdx="0" presStyleCnt="3"/>
      <dgm:spPr>
        <a:prstGeom prst="roundRect">
          <a:avLst/>
        </a:prstGeom>
      </dgm:spPr>
    </dgm:pt>
    <dgm:pt modelId="{4F76D0F2-3911-453C-9783-B9F6CB2B077B}" type="pres">
      <dgm:prSet presAssocID="{EC376719-EE50-45C6-9982-E40167EF29A1}" presName="parentText" presStyleLbl="node1" presStyleIdx="1" presStyleCnt="3" custScaleX="122631" custScaleY="230026" custLinFactNeighborY="-30041">
        <dgm:presLayoutVars>
          <dgm:chMax val="0"/>
          <dgm:bulletEnabled val="1"/>
        </dgm:presLayoutVars>
      </dgm:prSet>
      <dgm:spPr/>
    </dgm:pt>
    <dgm:pt modelId="{51235DB6-75E3-4625-BA3C-524BC1014D6B}" type="pres">
      <dgm:prSet presAssocID="{EC376719-EE50-45C6-9982-E40167EF29A1}" presName="negativeSpace" presStyleCnt="0"/>
      <dgm:spPr/>
    </dgm:pt>
    <dgm:pt modelId="{207BBE02-C368-4DD4-9D22-F6E615A8527C}" type="pres">
      <dgm:prSet presAssocID="{EC376719-EE50-45C6-9982-E40167EF29A1}" presName="childText" presStyleLbl="conFgAcc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96AE9718-0BFF-4BFF-A5E8-817082F025D5}" type="pres">
      <dgm:prSet presAssocID="{019B4B76-2DF9-4A2D-96F4-97600651DE85}" presName="spaceBetweenRectangles" presStyleCnt="0"/>
      <dgm:spPr/>
    </dgm:pt>
    <dgm:pt modelId="{F3F2D13F-FC28-400A-A9C7-993DFFA0FC5C}" type="pres">
      <dgm:prSet presAssocID="{9CDBE5EB-2660-492D-AC67-CAE44CFA74E2}" presName="parentLin" presStyleCnt="0"/>
      <dgm:spPr/>
    </dgm:pt>
    <dgm:pt modelId="{EAF451FB-B577-40FB-A1B7-245EBEFD8F45}" type="pres">
      <dgm:prSet presAssocID="{9CDBE5EB-2660-492D-AC67-CAE44CFA74E2}" presName="parentLeftMargin" presStyleLbl="node1" presStyleIdx="1" presStyleCnt="3"/>
      <dgm:spPr>
        <a:prstGeom prst="roundRect">
          <a:avLst/>
        </a:prstGeom>
      </dgm:spPr>
    </dgm:pt>
    <dgm:pt modelId="{B457A094-D4E9-47EF-8D70-3D6B09B55C1E}" type="pres">
      <dgm:prSet presAssocID="{9CDBE5EB-2660-492D-AC67-CAE44CFA74E2}" presName="parentText" presStyleLbl="node1" presStyleIdx="2" presStyleCnt="3" custScaleX="122631" custScaleY="209190">
        <dgm:presLayoutVars>
          <dgm:chMax val="0"/>
          <dgm:bulletEnabled val="1"/>
        </dgm:presLayoutVars>
      </dgm:prSet>
      <dgm:spPr/>
    </dgm:pt>
    <dgm:pt modelId="{74392A77-135B-4843-BD9B-70F2E6B5B17C}" type="pres">
      <dgm:prSet presAssocID="{9CDBE5EB-2660-492D-AC67-CAE44CFA74E2}" presName="negativeSpace" presStyleCnt="0"/>
      <dgm:spPr/>
    </dgm:pt>
    <dgm:pt modelId="{CA34874C-BB6F-44CE-9DC3-984F4D766103}" type="pres">
      <dgm:prSet presAssocID="{9CDBE5EB-2660-492D-AC67-CAE44CFA74E2}" presName="childText" presStyleLbl="conFgAcc1" presStyleIdx="2" presStyleCnt="3" custLinFactNeighborX="206" custLinFactNeighborY="2665">
        <dgm:presLayoutVars>
          <dgm:bulletEnabled val="1"/>
        </dgm:presLayoutVars>
      </dgm:prSet>
      <dgm:spPr>
        <a:xfrm>
          <a:off x="0" y="3737265"/>
          <a:ext cx="7696200" cy="52920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gm:spPr>
    </dgm:pt>
  </dgm:ptLst>
  <dgm:cxnLst>
    <dgm:cxn modelId="{118BE106-77D9-4226-B1C4-09136230FE0F}" type="presOf" srcId="{AF8A2FC4-C66E-462F-9B43-1950927710C8}" destId="{CA34874C-BB6F-44CE-9DC3-984F4D766103}" srcOrd="0" destOrd="0" presId="urn:microsoft.com/office/officeart/2005/8/layout/list1"/>
    <dgm:cxn modelId="{E1A18B2C-7814-4A69-B9B3-2CA443C431E7}" type="presOf" srcId="{EC376719-EE50-45C6-9982-E40167EF29A1}" destId="{4F76D0F2-3911-453C-9783-B9F6CB2B077B}" srcOrd="1" destOrd="0" presId="urn:microsoft.com/office/officeart/2005/8/layout/list1"/>
    <dgm:cxn modelId="{A981C342-9C4A-443C-9E48-18E143E1C448}" type="presOf" srcId="{9CDBE5EB-2660-492D-AC67-CAE44CFA74E2}" destId="{B457A094-D4E9-47EF-8D70-3D6B09B55C1E}" srcOrd="1" destOrd="0" presId="urn:microsoft.com/office/officeart/2005/8/layout/list1"/>
    <dgm:cxn modelId="{48DAFA46-0522-44DD-85ED-F0D93568A7B9}" srcId="{EE48ADD2-7799-40AC-BC85-2C198C129499}" destId="{9CDBE5EB-2660-492D-AC67-CAE44CFA74E2}" srcOrd="2" destOrd="0" parTransId="{4BD153D9-2428-41B9-B1E1-06CB042AFB59}" sibTransId="{58A22242-2C42-416C-9DA1-6969F9E56395}"/>
    <dgm:cxn modelId="{8368DF69-C58C-4821-8786-C254ACEF5144}" srcId="{EE48ADD2-7799-40AC-BC85-2C198C129499}" destId="{CC556491-59CB-461C-ACC2-DD510250C1D6}" srcOrd="0" destOrd="0" parTransId="{1FD68263-CDE7-4B40-8D46-A72752400971}" sibTransId="{BCA5FF97-6B8C-4236-A0BD-D6C8316AE7EC}"/>
    <dgm:cxn modelId="{81218E4E-EEF1-48C2-97FC-C275BC3E3DD0}" type="presOf" srcId="{EC376719-EE50-45C6-9982-E40167EF29A1}" destId="{32A6D9DA-FBD8-4FBB-9383-C126EFD7CC53}" srcOrd="0" destOrd="0" presId="urn:microsoft.com/office/officeart/2005/8/layout/list1"/>
    <dgm:cxn modelId="{B3765050-6697-4437-8475-6EF3A058C542}" type="presOf" srcId="{EE48ADD2-7799-40AC-BC85-2C198C129499}" destId="{892F1D3E-22C2-4F27-93FA-8B3E96C48B7F}" srcOrd="0" destOrd="0" presId="urn:microsoft.com/office/officeart/2005/8/layout/list1"/>
    <dgm:cxn modelId="{01BB9752-AD6E-46C0-A878-57F563247670}" srcId="{9CDBE5EB-2660-492D-AC67-CAE44CFA74E2}" destId="{AF8A2FC4-C66E-462F-9B43-1950927710C8}" srcOrd="0" destOrd="0" parTransId="{0B355267-883E-4545-8330-6A7E61608801}" sibTransId="{2061E59E-EA38-4002-ACCE-831DBB6D532F}"/>
    <dgm:cxn modelId="{98C63F77-DBFF-49C3-8C8E-D01191093471}" srcId="{EE48ADD2-7799-40AC-BC85-2C198C129499}" destId="{EC376719-EE50-45C6-9982-E40167EF29A1}" srcOrd="1" destOrd="0" parTransId="{ADB73EB7-C09D-48D7-B1CF-DD09FDA3FC72}" sibTransId="{019B4B76-2DF9-4A2D-96F4-97600651DE85}"/>
    <dgm:cxn modelId="{6596E17D-D050-4EAD-ABD4-831158AA29E9}" type="presOf" srcId="{CC556491-59CB-461C-ACC2-DD510250C1D6}" destId="{C65122D7-A3C8-4916-89CD-93EADC7392A6}" srcOrd="0" destOrd="0" presId="urn:microsoft.com/office/officeart/2005/8/layout/list1"/>
    <dgm:cxn modelId="{82EEBC85-2C17-4F34-9790-FC058F733D29}" type="presOf" srcId="{866C1128-2358-493B-87F1-7F5CD154DC20}" destId="{7EF1D5EA-84DC-4A3A-BEF3-E633B18B5715}" srcOrd="0" destOrd="0" presId="urn:microsoft.com/office/officeart/2005/8/layout/list1"/>
    <dgm:cxn modelId="{8541F295-7091-4B71-826B-FC97E00C90BB}" type="presOf" srcId="{24E13C6B-0238-4E46-B66B-A954C0BD6699}" destId="{207BBE02-C368-4DD4-9D22-F6E615A8527C}" srcOrd="0" destOrd="0" presId="urn:microsoft.com/office/officeart/2005/8/layout/list1"/>
    <dgm:cxn modelId="{6F7685B8-9E1D-46F4-94F9-570193188E9A}" type="presOf" srcId="{9CDBE5EB-2660-492D-AC67-CAE44CFA74E2}" destId="{EAF451FB-B577-40FB-A1B7-245EBEFD8F45}" srcOrd="0" destOrd="0" presId="urn:microsoft.com/office/officeart/2005/8/layout/list1"/>
    <dgm:cxn modelId="{770E99BF-0FAF-4DD5-AD98-628C64139317}" type="presOf" srcId="{CC556491-59CB-461C-ACC2-DD510250C1D6}" destId="{03C8C4EA-AA47-4F9E-9F45-9F59B21B7EB2}" srcOrd="1" destOrd="0" presId="urn:microsoft.com/office/officeart/2005/8/layout/list1"/>
    <dgm:cxn modelId="{51A534C1-511D-46A7-9A37-95988895AC95}" srcId="{EC376719-EE50-45C6-9982-E40167EF29A1}" destId="{24E13C6B-0238-4E46-B66B-A954C0BD6699}" srcOrd="0" destOrd="0" parTransId="{EA13F571-052B-4266-9D7C-362D980D5C3A}" sibTransId="{D9C58C82-B2BC-4E3E-8FBC-DE572C882E47}"/>
    <dgm:cxn modelId="{3783C5D5-9972-4451-8C71-3139413190B4}" srcId="{CC556491-59CB-461C-ACC2-DD510250C1D6}" destId="{866C1128-2358-493B-87F1-7F5CD154DC20}" srcOrd="0" destOrd="0" parTransId="{63764702-DC8F-4BEC-970C-8DF473D9EF4C}" sibTransId="{DAD5A703-9230-42C8-A76E-FF125E0ADAE8}"/>
    <dgm:cxn modelId="{9DE72474-B9D1-4FAC-A75D-5C948B623FB9}" type="presParOf" srcId="{892F1D3E-22C2-4F27-93FA-8B3E96C48B7F}" destId="{C2E19266-C90E-4CAC-93FB-83E236A705AF}" srcOrd="0" destOrd="0" presId="urn:microsoft.com/office/officeart/2005/8/layout/list1"/>
    <dgm:cxn modelId="{8F4651E8-52B3-421A-90FD-1CD5C31A53C6}" type="presParOf" srcId="{C2E19266-C90E-4CAC-93FB-83E236A705AF}" destId="{C65122D7-A3C8-4916-89CD-93EADC7392A6}" srcOrd="0" destOrd="0" presId="urn:microsoft.com/office/officeart/2005/8/layout/list1"/>
    <dgm:cxn modelId="{354F8E09-5D47-4D8B-A62E-AA7CAFB69F7D}" type="presParOf" srcId="{C2E19266-C90E-4CAC-93FB-83E236A705AF}" destId="{03C8C4EA-AA47-4F9E-9F45-9F59B21B7EB2}" srcOrd="1" destOrd="0" presId="urn:microsoft.com/office/officeart/2005/8/layout/list1"/>
    <dgm:cxn modelId="{C84F10D7-E6F4-4A87-9ABA-8364AB780DF8}" type="presParOf" srcId="{892F1D3E-22C2-4F27-93FA-8B3E96C48B7F}" destId="{65E177A3-3138-4BFA-B358-9279CADCE243}" srcOrd="1" destOrd="0" presId="urn:microsoft.com/office/officeart/2005/8/layout/list1"/>
    <dgm:cxn modelId="{A96991EB-123A-42BB-967B-9AFC3F7179D0}" type="presParOf" srcId="{892F1D3E-22C2-4F27-93FA-8B3E96C48B7F}" destId="{7EF1D5EA-84DC-4A3A-BEF3-E633B18B5715}" srcOrd="2" destOrd="0" presId="urn:microsoft.com/office/officeart/2005/8/layout/list1"/>
    <dgm:cxn modelId="{DC6F2DF8-1619-4A59-9366-7E2759B7C9E3}" type="presParOf" srcId="{892F1D3E-22C2-4F27-93FA-8B3E96C48B7F}" destId="{441F018A-CF31-4602-82F9-98DD2DC63E4C}" srcOrd="3" destOrd="0" presId="urn:microsoft.com/office/officeart/2005/8/layout/list1"/>
    <dgm:cxn modelId="{6CDE05C0-BA81-45B4-A540-7B7BDB68365F}" type="presParOf" srcId="{892F1D3E-22C2-4F27-93FA-8B3E96C48B7F}" destId="{4DB87AC4-2848-40F0-98D6-3BFDF1136A8C}" srcOrd="4" destOrd="0" presId="urn:microsoft.com/office/officeart/2005/8/layout/list1"/>
    <dgm:cxn modelId="{B755C2BA-B46B-449E-8A16-FF5950AFC739}" type="presParOf" srcId="{4DB87AC4-2848-40F0-98D6-3BFDF1136A8C}" destId="{32A6D9DA-FBD8-4FBB-9383-C126EFD7CC53}" srcOrd="0" destOrd="0" presId="urn:microsoft.com/office/officeart/2005/8/layout/list1"/>
    <dgm:cxn modelId="{A761D466-EAFF-4FD5-AB91-B3C0A7B57ED5}" type="presParOf" srcId="{4DB87AC4-2848-40F0-98D6-3BFDF1136A8C}" destId="{4F76D0F2-3911-453C-9783-B9F6CB2B077B}" srcOrd="1" destOrd="0" presId="urn:microsoft.com/office/officeart/2005/8/layout/list1"/>
    <dgm:cxn modelId="{0D28B6FF-9B8C-4EDF-84C1-A8C6C3AA6600}" type="presParOf" srcId="{892F1D3E-22C2-4F27-93FA-8B3E96C48B7F}" destId="{51235DB6-75E3-4625-BA3C-524BC1014D6B}" srcOrd="5" destOrd="0" presId="urn:microsoft.com/office/officeart/2005/8/layout/list1"/>
    <dgm:cxn modelId="{D7F373F3-34B5-46F8-83D2-A0558E51790A}" type="presParOf" srcId="{892F1D3E-22C2-4F27-93FA-8B3E96C48B7F}" destId="{207BBE02-C368-4DD4-9D22-F6E615A8527C}" srcOrd="6" destOrd="0" presId="urn:microsoft.com/office/officeart/2005/8/layout/list1"/>
    <dgm:cxn modelId="{39B836B3-DA3A-4887-9566-2A312F322ED7}" type="presParOf" srcId="{892F1D3E-22C2-4F27-93FA-8B3E96C48B7F}" destId="{96AE9718-0BFF-4BFF-A5E8-817082F025D5}" srcOrd="7" destOrd="0" presId="urn:microsoft.com/office/officeart/2005/8/layout/list1"/>
    <dgm:cxn modelId="{D3A9F6D5-82D4-46D3-8D27-548DB99ED6B0}" type="presParOf" srcId="{892F1D3E-22C2-4F27-93FA-8B3E96C48B7F}" destId="{F3F2D13F-FC28-400A-A9C7-993DFFA0FC5C}" srcOrd="8" destOrd="0" presId="urn:microsoft.com/office/officeart/2005/8/layout/list1"/>
    <dgm:cxn modelId="{68272070-1C23-47DF-BAE2-B32A968C050A}" type="presParOf" srcId="{F3F2D13F-FC28-400A-A9C7-993DFFA0FC5C}" destId="{EAF451FB-B577-40FB-A1B7-245EBEFD8F45}" srcOrd="0" destOrd="0" presId="urn:microsoft.com/office/officeart/2005/8/layout/list1"/>
    <dgm:cxn modelId="{8379424E-EE30-4856-BB51-B7298E9C7793}" type="presParOf" srcId="{F3F2D13F-FC28-400A-A9C7-993DFFA0FC5C}" destId="{B457A094-D4E9-47EF-8D70-3D6B09B55C1E}" srcOrd="1" destOrd="0" presId="urn:microsoft.com/office/officeart/2005/8/layout/list1"/>
    <dgm:cxn modelId="{B90166DA-E6CB-4081-A46D-8386E2723913}" type="presParOf" srcId="{892F1D3E-22C2-4F27-93FA-8B3E96C48B7F}" destId="{74392A77-135B-4843-BD9B-70F2E6B5B17C}" srcOrd="9" destOrd="0" presId="urn:microsoft.com/office/officeart/2005/8/layout/list1"/>
    <dgm:cxn modelId="{A73B0003-7269-423F-A041-AE9D616AC1E1}" type="presParOf" srcId="{892F1D3E-22C2-4F27-93FA-8B3E96C48B7F}" destId="{CA34874C-BB6F-44CE-9DC3-984F4D76610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86CB82-EB31-4AC3-A909-F352D3AA406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95CA61-2308-4F12-9F54-5BAFFF5E081C}" type="pres">
      <dgm:prSet presAssocID="{7686CB82-EB31-4AC3-A909-F352D3AA4063}" presName="Name0" presStyleCnt="0">
        <dgm:presLayoutVars>
          <dgm:dir/>
          <dgm:animLvl val="lvl"/>
          <dgm:resizeHandles/>
        </dgm:presLayoutVars>
      </dgm:prSet>
      <dgm:spPr/>
    </dgm:pt>
  </dgm:ptLst>
  <dgm:cxnLst>
    <dgm:cxn modelId="{3F98C954-23EA-43BF-83B8-AF527A57ED85}" type="presOf" srcId="{7686CB82-EB31-4AC3-A909-F352D3AA4063}" destId="{6695CA61-2308-4F12-9F54-5BAFFF5E081C}" srcOrd="0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5A412-0D9E-49C8-94D9-7327FBDCE313}">
      <dsp:nvSpPr>
        <dsp:cNvPr id="0" name=""/>
        <dsp:cNvSpPr/>
      </dsp:nvSpPr>
      <dsp:spPr>
        <a:xfrm>
          <a:off x="0" y="2265"/>
          <a:ext cx="9131559" cy="1669946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JULI TUSON</a:t>
          </a:r>
        </a:p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  <a:latin typeface="Gisha" pitchFamily="34" charset="-79"/>
              <a:ea typeface="+mn-ea"/>
              <a:cs typeface="Gisha" pitchFamily="34" charset="-79"/>
            </a:rPr>
            <a:t>CONTRACTS &amp; PROCUREMENTS ANALYST</a:t>
          </a:r>
        </a:p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 dirty="0">
            <a:solidFill>
              <a:schemeClr val="bg1"/>
            </a:solidFill>
            <a:latin typeface="Gisha" pitchFamily="34" charset="-79"/>
            <a:ea typeface="+mn-ea"/>
            <a:cs typeface="Gisha" pitchFamily="34" charset="-79"/>
          </a:endParaRPr>
        </a:p>
      </dsp:txBody>
      <dsp:txXfrm>
        <a:off x="81520" y="83785"/>
        <a:ext cx="8968519" cy="1506906"/>
      </dsp:txXfrm>
    </dsp:sp>
    <dsp:sp modelId="{0637E8E8-F80B-48DB-861A-40E205EDF81D}">
      <dsp:nvSpPr>
        <dsp:cNvPr id="0" name=""/>
        <dsp:cNvSpPr/>
      </dsp:nvSpPr>
      <dsp:spPr>
        <a:xfrm>
          <a:off x="0" y="1679399"/>
          <a:ext cx="9131559" cy="1669946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Stan Ryter</a:t>
          </a:r>
        </a:p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  <a:latin typeface="Gisha" pitchFamily="34" charset="-79"/>
              <a:ea typeface="+mn-ea"/>
              <a:cs typeface="Gisha" pitchFamily="34" charset="-79"/>
            </a:rPr>
            <a:t>PROJECT MANAGER</a:t>
          </a:r>
        </a:p>
      </dsp:txBody>
      <dsp:txXfrm>
        <a:off x="81520" y="1760919"/>
        <a:ext cx="8968519" cy="15069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EEE80-823F-42C0-A5B9-BE4BE8225CA0}">
      <dsp:nvSpPr>
        <dsp:cNvPr id="0" name=""/>
        <dsp:cNvSpPr/>
      </dsp:nvSpPr>
      <dsp:spPr>
        <a:xfrm>
          <a:off x="620757" y="0"/>
          <a:ext cx="7035255" cy="3198973"/>
        </a:xfrm>
        <a:prstGeom prst="rightArrow">
          <a:avLst/>
        </a:prstGeom>
        <a:solidFill>
          <a:srgbClr val="2B376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D10838-B428-4452-BF78-6A655983C2A9}">
      <dsp:nvSpPr>
        <dsp:cNvPr id="0" name=""/>
        <dsp:cNvSpPr/>
      </dsp:nvSpPr>
      <dsp:spPr>
        <a:xfrm>
          <a:off x="1768" y="959691"/>
          <a:ext cx="2650648" cy="1279589"/>
        </a:xfrm>
        <a:prstGeom prst="roundRect">
          <a:avLst/>
        </a:prstGeom>
        <a:solidFill>
          <a:srgbClr val="2E5F5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latin typeface="Gisha" pitchFamily="34" charset="-79"/>
              <a:cs typeface="Gisha" pitchFamily="34" charset="-79"/>
            </a:rPr>
            <a:t>Solicitation Info</a:t>
          </a:r>
        </a:p>
      </dsp:txBody>
      <dsp:txXfrm>
        <a:off x="64232" y="1022155"/>
        <a:ext cx="2525720" cy="1154661"/>
      </dsp:txXfrm>
    </dsp:sp>
    <dsp:sp modelId="{19C1BF28-5DAE-456E-97DE-E4AEB2FFA882}">
      <dsp:nvSpPr>
        <dsp:cNvPr id="0" name=""/>
        <dsp:cNvSpPr/>
      </dsp:nvSpPr>
      <dsp:spPr>
        <a:xfrm>
          <a:off x="2813061" y="959691"/>
          <a:ext cx="2650648" cy="1279589"/>
        </a:xfrm>
        <a:prstGeom prst="roundRect">
          <a:avLst/>
        </a:prstGeom>
        <a:solidFill>
          <a:srgbClr val="1A4D6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latin typeface="Gisha" pitchFamily="34" charset="-79"/>
              <a:cs typeface="Gisha" pitchFamily="34" charset="-79"/>
            </a:rPr>
            <a:t>Scope of Work</a:t>
          </a:r>
        </a:p>
      </dsp:txBody>
      <dsp:txXfrm>
        <a:off x="2875525" y="1022155"/>
        <a:ext cx="2525720" cy="1154661"/>
      </dsp:txXfrm>
    </dsp:sp>
    <dsp:sp modelId="{83B9D11C-F674-4DEF-A248-9329968ECA59}">
      <dsp:nvSpPr>
        <dsp:cNvPr id="0" name=""/>
        <dsp:cNvSpPr/>
      </dsp:nvSpPr>
      <dsp:spPr>
        <a:xfrm>
          <a:off x="5624354" y="959691"/>
          <a:ext cx="2650648" cy="1279589"/>
        </a:xfrm>
        <a:prstGeom prst="roundRect">
          <a:avLst/>
        </a:prstGeom>
        <a:solidFill>
          <a:srgbClr val="379BA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latin typeface="Gisha" pitchFamily="34" charset="-79"/>
              <a:cs typeface="Gisha" pitchFamily="34" charset="-79"/>
            </a:rPr>
            <a:t>Site Visit</a:t>
          </a:r>
        </a:p>
      </dsp:txBody>
      <dsp:txXfrm>
        <a:off x="5686818" y="1022155"/>
        <a:ext cx="2525720" cy="11546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1D5EA-84DC-4A3A-BEF3-E633B18B5715}">
      <dsp:nvSpPr>
        <dsp:cNvPr id="0" name=""/>
        <dsp:cNvSpPr/>
      </dsp:nvSpPr>
      <dsp:spPr>
        <a:xfrm>
          <a:off x="0" y="593925"/>
          <a:ext cx="8447313" cy="70875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605" tIns="208280" rIns="655605" bIns="170688" numCol="1" spcCol="1270" anchor="t" anchorCtr="0">
          <a:noAutofit/>
        </a:bodyPr>
        <a:lstStyle/>
        <a:p>
          <a:pPr marL="231775" lvl="1" indent="-2317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sha" pitchFamily="34" charset="-79"/>
              <a:ea typeface="+mn-ea"/>
              <a:cs typeface="Gisha" pitchFamily="34" charset="-79"/>
            </a:rPr>
            <a:t>Juli Tuson, Contracts &amp; Procurements Analyst</a:t>
          </a:r>
        </a:p>
      </dsp:txBody>
      <dsp:txXfrm>
        <a:off x="0" y="593925"/>
        <a:ext cx="8447313" cy="708750"/>
      </dsp:txXfrm>
    </dsp:sp>
    <dsp:sp modelId="{03C8C4EA-AA47-4F9E-9F45-9F59B21B7EB2}">
      <dsp:nvSpPr>
        <dsp:cNvPr id="0" name=""/>
        <dsp:cNvSpPr/>
      </dsp:nvSpPr>
      <dsp:spPr>
        <a:xfrm>
          <a:off x="421953" y="54926"/>
          <a:ext cx="7244235" cy="717731"/>
        </a:xfrm>
        <a:prstGeom prst="roundRect">
          <a:avLst/>
        </a:prstGeom>
        <a:solidFill>
          <a:srgbClr val="274583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502" tIns="0" rIns="223502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FFFF"/>
              </a:solidFill>
              <a:latin typeface="Gisha" pitchFamily="34" charset="-79"/>
              <a:ea typeface="Francois One" pitchFamily="2" charset="0"/>
              <a:cs typeface="Gisha" pitchFamily="34" charset="-79"/>
            </a:rPr>
            <a:t>Contact with The Port of Tacoma</a:t>
          </a:r>
        </a:p>
      </dsp:txBody>
      <dsp:txXfrm>
        <a:off x="456990" y="89963"/>
        <a:ext cx="7174161" cy="647657"/>
      </dsp:txXfrm>
    </dsp:sp>
    <dsp:sp modelId="{207BBE02-C368-4DD4-9D22-F6E615A8527C}">
      <dsp:nvSpPr>
        <dsp:cNvPr id="0" name=""/>
        <dsp:cNvSpPr/>
      </dsp:nvSpPr>
      <dsp:spPr>
        <a:xfrm>
          <a:off x="0" y="1919244"/>
          <a:ext cx="8447313" cy="103950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605" tIns="208280" rIns="655605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sha" pitchFamily="34" charset="-79"/>
              <a:ea typeface="+mn-ea"/>
              <a:cs typeface="Gisha" pitchFamily="34" charset="-79"/>
            </a:rPr>
            <a:t>Clarifications/Addenda – only information published on the website is binding</a:t>
          </a:r>
        </a:p>
      </dsp:txBody>
      <dsp:txXfrm>
        <a:off x="0" y="1919244"/>
        <a:ext cx="8447313" cy="1039500"/>
      </dsp:txXfrm>
    </dsp:sp>
    <dsp:sp modelId="{4F76D0F2-3911-453C-9783-B9F6CB2B077B}">
      <dsp:nvSpPr>
        <dsp:cNvPr id="0" name=""/>
        <dsp:cNvSpPr/>
      </dsp:nvSpPr>
      <dsp:spPr>
        <a:xfrm>
          <a:off x="422365" y="1299126"/>
          <a:ext cx="7251317" cy="679036"/>
        </a:xfrm>
        <a:prstGeom prst="roundRect">
          <a:avLst/>
        </a:prstGeom>
        <a:solidFill>
          <a:srgbClr val="25448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502" tIns="0" rIns="223502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FFFF"/>
              </a:solidFill>
              <a:latin typeface="Gisha" pitchFamily="34" charset="-79"/>
              <a:ea typeface="Francois One" pitchFamily="2" charset="0"/>
              <a:cs typeface="Gisha" pitchFamily="34" charset="-79"/>
            </a:rPr>
            <a:t>Interpretation or Changes to Solicitation</a:t>
          </a:r>
        </a:p>
      </dsp:txBody>
      <dsp:txXfrm>
        <a:off x="455513" y="1332274"/>
        <a:ext cx="7185021" cy="612740"/>
      </dsp:txXfrm>
    </dsp:sp>
    <dsp:sp modelId="{CA34874C-BB6F-44CE-9DC3-984F4D766103}">
      <dsp:nvSpPr>
        <dsp:cNvPr id="0" name=""/>
        <dsp:cNvSpPr/>
      </dsp:nvSpPr>
      <dsp:spPr>
        <a:xfrm>
          <a:off x="0" y="3486607"/>
          <a:ext cx="8447313" cy="88200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605" tIns="208280" rIns="655605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chemeClr val="tx1"/>
              </a:solidFill>
              <a:latin typeface="Gisha" pitchFamily="34" charset="-79"/>
              <a:ea typeface="Francois One" pitchFamily="2" charset="0"/>
              <a:cs typeface="Gisha" pitchFamily="34" charset="-79"/>
              <a:hlinkClick xmlns:r="http://schemas.openxmlformats.org/officeDocument/2006/relationships" r:id="rId1"/>
            </a:rPr>
            <a:t>www.portoftacoma.com</a:t>
          </a:r>
          <a:r>
            <a:rPr lang="en-US" sz="2400" b="1" kern="1200" dirty="0">
              <a:solidFill>
                <a:schemeClr val="tx1"/>
              </a:solidFill>
              <a:latin typeface="Gisha" pitchFamily="34" charset="-79"/>
              <a:ea typeface="Francois One" pitchFamily="2" charset="0"/>
              <a:cs typeface="Gisha" pitchFamily="34" charset="-79"/>
            </a:rPr>
            <a:t> </a:t>
          </a:r>
          <a:r>
            <a:rPr lang="en-US" sz="1400" b="1" kern="1200" dirty="0">
              <a:solidFill>
                <a:schemeClr val="tx1"/>
              </a:solidFill>
              <a:latin typeface="Gisha" pitchFamily="34" charset="-79"/>
              <a:ea typeface="Francois One" pitchFamily="2" charset="0"/>
              <a:cs typeface="Gisha" pitchFamily="34" charset="-79"/>
            </a:rPr>
            <a:t>(Contracts, Procurement, Bid 070735)	 </a:t>
          </a:r>
        </a:p>
      </dsp:txBody>
      <dsp:txXfrm>
        <a:off x="0" y="3486607"/>
        <a:ext cx="8447313" cy="882000"/>
      </dsp:txXfrm>
    </dsp:sp>
    <dsp:sp modelId="{B457A094-D4E9-47EF-8D70-3D6B09B55C1E}">
      <dsp:nvSpPr>
        <dsp:cNvPr id="0" name=""/>
        <dsp:cNvSpPr/>
      </dsp:nvSpPr>
      <dsp:spPr>
        <a:xfrm>
          <a:off x="422365" y="3012744"/>
          <a:ext cx="7251317" cy="617528"/>
        </a:xfrm>
        <a:prstGeom prst="roundRect">
          <a:avLst/>
        </a:prstGeom>
        <a:solidFill>
          <a:srgbClr val="25448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502" tIns="0" rIns="223502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FFFF"/>
              </a:solidFill>
              <a:latin typeface="Gisha" pitchFamily="34" charset="-79"/>
              <a:ea typeface="Francois One" pitchFamily="2" charset="0"/>
              <a:cs typeface="Gisha" pitchFamily="34" charset="-79"/>
            </a:rPr>
            <a:t>All Information is Posted on the Website</a:t>
          </a:r>
        </a:p>
      </dsp:txBody>
      <dsp:txXfrm>
        <a:off x="452510" y="3042889"/>
        <a:ext cx="7191027" cy="5572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9BF79A-2E35-3848-AC7E-6B2D8DF05B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84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86DBAEB-3FAB-CF49-A462-B47AF49705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2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fld id="{3EDD4A31-3E69-ED46-85BC-541B809C71B5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1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50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fld id="{F3580DEF-DAE4-C44F-A049-762195FD79AA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2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43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ac_slide_cover_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005497"/>
      </p:ext>
    </p:extLst>
  </p:cSld>
  <p:clrMapOvr>
    <a:masterClrMapping/>
  </p:clrMapOvr>
  <p:transition spd="slow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ac_slide_section_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74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033311"/>
      </p:ext>
    </p:extLst>
  </p:cSld>
  <p:clrMapOvr>
    <a:masterClrMapping/>
  </p:clrMapOvr>
  <p:transition spd="slow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ac_slide_section_0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74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005175"/>
      </p:ext>
    </p:extLst>
  </p:cSld>
  <p:clrMapOvr>
    <a:masterClrMapping/>
  </p:clrMapOvr>
  <p:transition spd="slow" advClick="0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ac_slide_section_0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74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852492"/>
      </p:ext>
    </p:extLst>
  </p:cSld>
  <p:clrMapOvr>
    <a:masterClrMapping/>
  </p:clrMapOvr>
  <p:transition spd="slow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ac_slide_cover_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737084"/>
      </p:ext>
    </p:extLst>
  </p:cSld>
  <p:clrMapOvr>
    <a:masterClrMapping/>
  </p:clrMapOvr>
  <p:transition spd="slow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Tac_slide_header_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75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6" y="1524001"/>
            <a:ext cx="7772388" cy="4754879"/>
          </a:xfrm>
          <a:prstGeom prst="rect">
            <a:avLst/>
          </a:prstGeom>
        </p:spPr>
        <p:txBody>
          <a:bodyPr vert="horz" wrap="square" lIns="0" tIns="0" rIns="0" bIns="0" numCol="1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1600"/>
              </a:spcAft>
              <a:buNone/>
              <a:defRPr sz="30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 indent="-320040">
              <a:defRPr sz="2600" b="0" i="0">
                <a:latin typeface="Arial"/>
                <a:cs typeface="Arial"/>
              </a:defRPr>
            </a:lvl3pPr>
            <a:lvl4pPr>
              <a:defRPr sz="2400" b="0" i="0">
                <a:latin typeface="Arial"/>
                <a:cs typeface="Arial"/>
              </a:defRPr>
            </a:lvl4pPr>
            <a:lvl5pPr>
              <a:defRPr sz="22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bullet copy that is longer than a single line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147041"/>
      </p:ext>
    </p:extLst>
  </p:cSld>
  <p:clrMapOvr>
    <a:masterClrMapping/>
  </p:clrMapOvr>
  <p:transition spd="slow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Tac_slide_header_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772388" cy="4754880"/>
          </a:xfrm>
          <a:prstGeom prst="rect">
            <a:avLst/>
          </a:prstGeom>
        </p:spPr>
        <p:txBody>
          <a:bodyPr vert="horz" wrap="square" lIns="0" tIns="0" rIns="0" bIns="0" numCol="1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1600"/>
              </a:spcAft>
              <a:buNone/>
              <a:defRPr sz="30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sz="2600" b="0" i="0">
                <a:latin typeface="Arial"/>
                <a:cs typeface="Arial"/>
              </a:defRPr>
            </a:lvl3pPr>
            <a:lvl4pPr>
              <a:defRPr sz="2400" b="0" i="0">
                <a:latin typeface="Arial"/>
                <a:cs typeface="Arial"/>
              </a:defRPr>
            </a:lvl4pPr>
            <a:lvl5pPr>
              <a:defRPr sz="22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5398187"/>
      </p:ext>
    </p:extLst>
  </p:cSld>
  <p:clrMapOvr>
    <a:masterClrMapping/>
  </p:clrMapOvr>
  <p:transition spd="slow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Tac_slide_header_0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1325"/>
            <a:ext cx="9144000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772388" cy="4754880"/>
          </a:xfrm>
          <a:prstGeom prst="rect">
            <a:avLst/>
          </a:prstGeom>
        </p:spPr>
        <p:txBody>
          <a:bodyPr vert="horz" wrap="square" lIns="0" tIns="0" rIns="0" bIns="0" numCol="1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1600"/>
              </a:spcAft>
              <a:buNone/>
              <a:defRPr sz="30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sz="2600" b="0" i="0">
                <a:latin typeface="Arial"/>
                <a:cs typeface="Arial"/>
              </a:defRPr>
            </a:lvl3pPr>
            <a:lvl4pPr>
              <a:defRPr sz="2400" b="0" i="0">
                <a:latin typeface="Arial"/>
                <a:cs typeface="Arial"/>
              </a:defRPr>
            </a:lvl4pPr>
            <a:lvl5pPr>
              <a:defRPr sz="22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97218"/>
      </p:ext>
    </p:extLst>
  </p:cSld>
  <p:clrMapOvr>
    <a:masterClrMapping/>
  </p:clrMapOvr>
  <p:transition spd="slow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Tac_slide_header_0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1325"/>
            <a:ext cx="9144000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772388" cy="4754880"/>
          </a:xfrm>
          <a:prstGeom prst="rect">
            <a:avLst/>
          </a:prstGeom>
        </p:spPr>
        <p:txBody>
          <a:bodyPr vert="horz" wrap="square" lIns="0" tIns="0" rIns="0" bIns="0" numCol="1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1600"/>
              </a:spcAft>
              <a:buNone/>
              <a:defRPr sz="3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2600" b="0" i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2200" b="0" i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2648286"/>
      </p:ext>
    </p:extLst>
  </p:cSld>
  <p:clrMapOvr>
    <a:masterClrMapping/>
  </p:clrMapOvr>
  <p:transition spd="slow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Tac_slide_header_0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1325"/>
            <a:ext cx="9144000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772388" cy="4754880"/>
          </a:xfrm>
          <a:prstGeom prst="rect">
            <a:avLst/>
          </a:prstGeom>
        </p:spPr>
        <p:txBody>
          <a:bodyPr vert="horz" wrap="square" lIns="0" tIns="0" rIns="0" bIns="0" numCol="1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1600"/>
              </a:spcAft>
              <a:buNone/>
              <a:defRPr sz="3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2600" b="0" i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2200" b="0" i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479557"/>
      </p:ext>
    </p:extLst>
  </p:cSld>
  <p:clrMapOvr>
    <a:masterClrMapping/>
  </p:clrMapOvr>
  <p:transition spd="slow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Tac_slide_header_06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772388" cy="4754880"/>
          </a:xfrm>
          <a:prstGeom prst="rect">
            <a:avLst/>
          </a:prstGeom>
        </p:spPr>
        <p:txBody>
          <a:bodyPr vert="horz" wrap="square" lIns="0" tIns="0" rIns="0" bIns="0" numCol="1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1600"/>
              </a:spcAft>
              <a:buNone/>
              <a:defRPr sz="3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2600" b="0" i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2200" b="0" i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7720500"/>
      </p:ext>
    </p:extLst>
  </p:cSld>
  <p:clrMapOvr>
    <a:masterClrMapping/>
  </p:clrMapOvr>
  <p:transition spd="slow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ac_slide_section_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74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582520"/>
      </p:ext>
    </p:extLst>
  </p:cSld>
  <p:clrMapOvr>
    <a:masterClrMapping/>
  </p:clrMapOvr>
  <p:transition spd="slow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ransition spd="slow" advClick="0" advTm="10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3.xml"/><Relationship Id="rId7" Type="http://schemas.openxmlformats.org/officeDocument/2006/relationships/diagramQuickStyle" Target="../diagrams/quickStyle2.xml"/><Relationship Id="rId2" Type="http://schemas.openxmlformats.org/officeDocument/2006/relationships/audio" Target="file://localhost/Users/lrschiada/_Relay/RFL_LosAl_slideshow/Relay%20Music.mp3" TargetMode="External"/><Relationship Id="rId1" Type="http://schemas.microsoft.com/office/2007/relationships/media" Target="file://localhost/Users/lrschiada/_Relay/RFL_LosAl_slideshow/Relay%20Music.mp3" TargetMode="Externa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3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4.xml"/><Relationship Id="rId7" Type="http://schemas.openxmlformats.org/officeDocument/2006/relationships/diagramQuickStyle" Target="../diagrams/quickStyle3.xml"/><Relationship Id="rId2" Type="http://schemas.openxmlformats.org/officeDocument/2006/relationships/audio" Target="file://localhost/Users/lrschiada/_Relay/RFL_LosAl_slideshow/Relay%20Music.mp3" TargetMode="External"/><Relationship Id="rId1" Type="http://schemas.microsoft.com/office/2007/relationships/media" Target="file://localhost/Users/lrschiada/_Relay/RFL_LosAl_slideshow/Relay%20Music.mp3" TargetMode="Externa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3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file://localhost/Users/lrschiada/_Relay/RFL_LosAl_slideshow/Relay%20Music.mp3" TargetMode="External"/><Relationship Id="rId1" Type="http://schemas.microsoft.com/office/2007/relationships/media" Target="file://localhost/Users/lrschiada/_Relay/RFL_LosAl_slideshow/Relay%20Music.mp3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28600" y="685800"/>
            <a:ext cx="6248400" cy="218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en-US" sz="3600" b="1" dirty="0">
                <a:solidFill>
                  <a:schemeClr val="bg1"/>
                </a:solidFill>
              </a:rPr>
              <a:t>PRE-PROPOSAL MEETING, </a:t>
            </a:r>
          </a:p>
          <a:p>
            <a:pPr>
              <a:lnSpc>
                <a:spcPts val="34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ts val="3400"/>
              </a:lnSpc>
            </a:pPr>
            <a:r>
              <a:rPr lang="en-US" sz="3600" b="1" dirty="0">
                <a:solidFill>
                  <a:schemeClr val="bg1"/>
                </a:solidFill>
              </a:rPr>
              <a:t>January 16, 2018</a:t>
            </a:r>
            <a:br>
              <a:rPr lang="en-US" sz="3600" b="1" dirty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ts val="3400"/>
              </a:lnSpc>
            </a:pPr>
            <a:r>
              <a:rPr lang="en-US" sz="3600" b="1" dirty="0">
                <a:solidFill>
                  <a:schemeClr val="bg1"/>
                </a:solidFill>
              </a:rPr>
              <a:t>Contract No.: 070735</a:t>
            </a:r>
            <a:endParaRPr lang="en-US" sz="3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228600" y="3657600"/>
            <a:ext cx="8467090" cy="6050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3600" b="1" kern="0" dirty="0">
                <a:solidFill>
                  <a:schemeClr val="bg1"/>
                </a:solidFill>
              </a:rPr>
              <a:t>Maintenance Mezzanine</a:t>
            </a:r>
          </a:p>
          <a:p>
            <a:pPr marL="0" indent="0">
              <a:buNone/>
            </a:pPr>
            <a:r>
              <a:rPr lang="en-US" sz="3600" b="1" kern="0" dirty="0">
                <a:solidFill>
                  <a:schemeClr val="bg1"/>
                </a:solidFill>
              </a:rPr>
              <a:t>and Shed Heating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85800" y="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254484"/>
                </a:solidFill>
                <a:latin typeface="Arial" charset="0"/>
                <a:cs typeface="Arial" charset="0"/>
              </a:rPr>
              <a:t>Scope of Work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The work required for this project includes: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Construction of a pre-engineered steel mezzanine with steel shelving inside of an existing building and associated electrical, lighting, fire protection, and architectural upgrades.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Remodeling of an existing pre-engineered building with new insulation, heating, and electrical upgrades.  Architectural improvements include two new roll up doors and sealing of gaps.</a:t>
            </a:r>
          </a:p>
          <a:p>
            <a:endParaRPr lang="en-US" sz="2000" dirty="0"/>
          </a:p>
        </p:txBody>
      </p:sp>
    </p:spTree>
  </p:cSld>
  <p:clrMapOvr>
    <a:masterClrMapping/>
  </p:clrMapOvr>
  <p:transition spd="slow" advClick="0" advTm="10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 indent="0">
              <a:buNone/>
            </a:pPr>
            <a:r>
              <a:rPr lang="en-US" dirty="0"/>
              <a:t>Bid Documents Include:</a:t>
            </a:r>
          </a:p>
          <a:p>
            <a:pPr lvl="1" indent="0">
              <a:buNone/>
            </a:pPr>
            <a:endParaRPr lang="en-US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Project Manual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Mezzanine Drawings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Shed Drawings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Reference Documents – 1990 </a:t>
            </a:r>
            <a:r>
              <a:rPr lang="en-US" sz="2200" dirty="0" err="1"/>
              <a:t>Maint</a:t>
            </a:r>
            <a:r>
              <a:rPr lang="en-US" sz="2200" dirty="0"/>
              <a:t>. Shop Remodel </a:t>
            </a:r>
            <a:r>
              <a:rPr lang="en-US" sz="2200" dirty="0" err="1"/>
              <a:t>Dwgs</a:t>
            </a:r>
            <a:endParaRPr lang="en-US" sz="22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Reference Documents – Equip &amp; Facilities </a:t>
            </a:r>
            <a:r>
              <a:rPr lang="en-US" sz="2200" dirty="0" err="1"/>
              <a:t>Maint</a:t>
            </a:r>
            <a:r>
              <a:rPr lang="en-US" sz="2200" dirty="0"/>
              <a:t>. Building Architectural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73038" lvl="1" indent="0">
              <a:buNone/>
            </a:pPr>
            <a:endParaRPr lang="en-US" sz="22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85800" y="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254484"/>
                </a:solidFill>
                <a:latin typeface="Arial" charset="0"/>
                <a:cs typeface="Arial" charset="0"/>
              </a:rPr>
              <a:t>Scope of Work</a:t>
            </a:r>
          </a:p>
        </p:txBody>
      </p:sp>
    </p:spTree>
    <p:extLst>
      <p:ext uri="{BB962C8B-B14F-4D97-AF65-F5344CB8AC3E}">
        <p14:creationId xmlns:p14="http://schemas.microsoft.com/office/powerpoint/2010/main" val="2535271416"/>
      </p:ext>
    </p:extLst>
  </p:cSld>
  <p:clrMapOvr>
    <a:masterClrMapping/>
  </p:clrMapOvr>
  <p:transition spd="slow" advClick="0" advTm="10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85800" y="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254484"/>
                </a:solidFill>
                <a:latin typeface="Arial" charset="0"/>
                <a:cs typeface="Arial" charset="0"/>
              </a:rPr>
              <a:t>Questions and Answers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71600" y="1725692"/>
            <a:ext cx="6096000" cy="1055608"/>
          </a:xfrm>
          <a:prstGeom prst="flowChartAlternateProcess">
            <a:avLst/>
          </a:prstGeom>
          <a:solidFill>
            <a:srgbClr val="254484"/>
          </a:solidFill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Bebas" pitchFamily="2" charset="0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  <a:latin typeface="Gisha" pitchFamily="34" charset="-79"/>
                <a:ea typeface="Francois One" pitchFamily="2" charset="0"/>
                <a:cs typeface="Gisha" pitchFamily="34" charset="-79"/>
              </a:rPr>
              <a:t>Juli Tuson</a:t>
            </a:r>
          </a:p>
          <a:p>
            <a:r>
              <a:rPr lang="en-US" b="1" dirty="0">
                <a:solidFill>
                  <a:srgbClr val="FFFFFF"/>
                </a:solidFill>
                <a:latin typeface="Gisha" pitchFamily="34" charset="-79"/>
                <a:ea typeface="Francois One" pitchFamily="2" charset="0"/>
                <a:cs typeface="Gisha" pitchFamily="34" charset="-79"/>
              </a:rPr>
              <a:t>Procurement &amp; Contracts Analyst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EF91C6-0B58-43DF-9FBE-93E85D0E5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62400"/>
            <a:ext cx="4925995" cy="1310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29207D-0554-4FD7-A25F-54EF64A16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191000"/>
            <a:ext cx="414564" cy="603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3FF33A-F723-40D5-89A5-F952DD350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3950563"/>
            <a:ext cx="1999661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57761"/>
      </p:ext>
    </p:extLst>
  </p:cSld>
  <p:clrMapOvr>
    <a:masterClrMapping/>
  </p:clrMapOvr>
  <p:transition spd="slow" advClick="0" advTm="10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73038" lvl="1" indent="0">
              <a:buNone/>
            </a:pPr>
            <a:endParaRPr lang="en-US" sz="22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09600" y="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254484"/>
                </a:solidFill>
                <a:latin typeface="Arial" charset="0"/>
                <a:cs typeface="Arial" charset="0"/>
              </a:rPr>
              <a:t>Site Visit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02755-628D-41F0-BE7F-A59DAA20A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83653"/>
            <a:ext cx="6401355" cy="1182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211D1E-7CF7-439D-901C-DC39303B7EF2}"/>
              </a:ext>
            </a:extLst>
          </p:cNvPr>
          <p:cNvSpPr txBox="1"/>
          <p:nvPr/>
        </p:nvSpPr>
        <p:spPr>
          <a:xfrm>
            <a:off x="1143000" y="3352800"/>
            <a:ext cx="6477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Everyone that participates in the Site Visit MUST complete and sign off on the “</a:t>
            </a:r>
            <a:r>
              <a:rPr lang="en-US" sz="2000" b="1" dirty="0"/>
              <a:t>Release and Acceptance of Responsibility and Acknowledgement of</a:t>
            </a:r>
          </a:p>
          <a:p>
            <a:r>
              <a:rPr lang="en-US" sz="2000" b="1" dirty="0"/>
              <a:t>Risks</a:t>
            </a:r>
            <a:r>
              <a:rPr lang="en-US" sz="2000" dirty="0"/>
              <a:t>” form.</a:t>
            </a:r>
          </a:p>
          <a:p>
            <a:endParaRPr lang="en-US" sz="2000" dirty="0"/>
          </a:p>
          <a:p>
            <a:r>
              <a:rPr lang="en-US" sz="2000" dirty="0"/>
              <a:t>Please hand the completed and signed form to the driver of the vehicle you ride in.</a:t>
            </a:r>
          </a:p>
        </p:txBody>
      </p:sp>
    </p:spTree>
    <p:extLst>
      <p:ext uri="{BB962C8B-B14F-4D97-AF65-F5344CB8AC3E}">
        <p14:creationId xmlns:p14="http://schemas.microsoft.com/office/powerpoint/2010/main" val="1115142392"/>
      </p:ext>
    </p:extLst>
  </p:cSld>
  <p:clrMapOvr>
    <a:masterClrMapping/>
  </p:clrMapOvr>
  <p:transition spd="slow" advClick="0" advTm="10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228074"/>
      </p:ext>
    </p:extLst>
  </p:cSld>
  <p:clrMapOvr>
    <a:masterClrMapping/>
  </p:clrMapOvr>
  <p:transition spd="slow" advClick="0" advTm="1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206131"/>
              </p:ext>
            </p:extLst>
          </p:nvPr>
        </p:nvGraphicFramePr>
        <p:xfrm>
          <a:off x="304800" y="1600200"/>
          <a:ext cx="9131559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3"/>
          <p:cNvSpPr txBox="1">
            <a:spLocks/>
          </p:cNvSpPr>
          <p:nvPr/>
        </p:nvSpPr>
        <p:spPr>
          <a:xfrm>
            <a:off x="76200" y="76200"/>
            <a:ext cx="5486400" cy="53935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5400" b="1" kern="0" dirty="0">
                <a:solidFill>
                  <a:schemeClr val="bg1"/>
                </a:solidFill>
              </a:rPr>
              <a:t>Presenters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lay Music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275" y="6645275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685800" y="0"/>
            <a:ext cx="6172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Agenda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297942"/>
              </p:ext>
            </p:extLst>
          </p:nvPr>
        </p:nvGraphicFramePr>
        <p:xfrm>
          <a:off x="228600" y="1905000"/>
          <a:ext cx="8276771" cy="3198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audio>
              <p:cMediaNode numSld="91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lay Music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275" y="6645275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685800" y="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254484"/>
                </a:solidFill>
                <a:latin typeface="Arial" charset="0"/>
                <a:cs typeface="Arial" charset="0"/>
              </a:rPr>
              <a:t>Procedural Issues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528825"/>
              </p:ext>
            </p:extLst>
          </p:nvPr>
        </p:nvGraphicFramePr>
        <p:xfrm>
          <a:off x="466519" y="1828800"/>
          <a:ext cx="8447313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audio>
              <p:cMediaNode numSld="91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914400"/>
            <a:ext cx="3239990" cy="4550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00"/>
              </a:lnSpc>
            </a:pPr>
            <a:r>
              <a:rPr lang="en-US" sz="3200" dirty="0">
                <a:solidFill>
                  <a:srgbClr val="254484"/>
                </a:solidFill>
                <a:latin typeface="Arial" charset="0"/>
                <a:cs typeface="Arial" charset="0"/>
              </a:rPr>
              <a:t>HOLDER’S LIST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D5A413-2023-4930-987B-97F136A7B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" y="1295400"/>
            <a:ext cx="9144000" cy="66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23486"/>
      </p:ext>
    </p:extLst>
  </p:cSld>
  <p:clrMapOvr>
    <a:masterClrMapping/>
  </p:clrMapOvr>
  <p:transition spd="slow" advClick="0" advTm="10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85800" y="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254484"/>
                </a:solidFill>
                <a:latin typeface="Arial" charset="0"/>
                <a:cs typeface="Arial" charset="0"/>
              </a:rPr>
              <a:t>BID INFORMATION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400" y="1375650"/>
            <a:ext cx="8839200" cy="590400"/>
          </a:xfrm>
          <a:prstGeom prst="roundRect">
            <a:avLst/>
          </a:prstGeom>
          <a:solidFill>
            <a:srgbClr val="274583"/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900" b="1" dirty="0"/>
              <a:t>INSTRUCTIONS FOR BIDDING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39570" y="2307775"/>
            <a:ext cx="8839201" cy="888515"/>
            <a:chOff x="1325562" y="660496"/>
            <a:chExt cx="5671653" cy="888515"/>
          </a:xfrm>
        </p:grpSpPr>
        <p:sp>
          <p:nvSpPr>
            <p:cNvPr id="14" name="Rounded Rectangle 13"/>
            <p:cNvSpPr/>
            <p:nvPr/>
          </p:nvSpPr>
          <p:spPr>
            <a:xfrm>
              <a:off x="1325562" y="660496"/>
              <a:ext cx="5476078" cy="888515"/>
            </a:xfrm>
            <a:prstGeom prst="roundRect">
              <a:avLst/>
            </a:prstGeom>
            <a:solidFill>
              <a:srgbClr val="274583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5" name="Rounded Rectangle 4"/>
            <p:cNvSpPr/>
            <p:nvPr/>
          </p:nvSpPr>
          <p:spPr>
            <a:xfrm>
              <a:off x="1368935" y="703870"/>
              <a:ext cx="5628280" cy="8017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0637" tIns="0" rIns="210637" bIns="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>
                  <a:solidFill>
                    <a:srgbClr val="FFFFFF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Bids due January 31, 2018 at 2:00PM PST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solidFill>
                    <a:srgbClr val="FFFFFF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Front Reception Desk, Port Administration Office, One Sitcum Plaza, Tacoma, WA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2233" y="3582713"/>
            <a:ext cx="8900977" cy="986347"/>
            <a:chOff x="1274195" y="2337134"/>
            <a:chExt cx="5760830" cy="986347"/>
          </a:xfrm>
        </p:grpSpPr>
        <p:sp>
          <p:nvSpPr>
            <p:cNvPr id="12" name="Rounded Rectangle 11"/>
            <p:cNvSpPr/>
            <p:nvPr/>
          </p:nvSpPr>
          <p:spPr>
            <a:xfrm>
              <a:off x="1274195" y="2337134"/>
              <a:ext cx="5567318" cy="986347"/>
            </a:xfrm>
            <a:prstGeom prst="roundRect">
              <a:avLst/>
            </a:prstGeom>
            <a:solidFill>
              <a:srgbClr val="274583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Rounded Rectangle 6"/>
            <p:cNvSpPr/>
            <p:nvPr/>
          </p:nvSpPr>
          <p:spPr>
            <a:xfrm>
              <a:off x="1353886" y="2385282"/>
              <a:ext cx="5681139" cy="890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0637" tIns="0" rIns="21063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>
                  <a:solidFill>
                    <a:srgbClr val="FFFFFF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Bidding Security: Each bid must be accompanied by a Certified Check or Security Bond in the amount equal to 5% of the bid.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0621" y="5066125"/>
            <a:ext cx="8622757" cy="593680"/>
            <a:chOff x="1297275" y="2976716"/>
            <a:chExt cx="5589415" cy="593680"/>
          </a:xfrm>
        </p:grpSpPr>
        <p:sp>
          <p:nvSpPr>
            <p:cNvPr id="10" name="Rounded Rectangle 9"/>
            <p:cNvSpPr/>
            <p:nvPr/>
          </p:nvSpPr>
          <p:spPr>
            <a:xfrm>
              <a:off x="1297275" y="2976716"/>
              <a:ext cx="5572760" cy="593680"/>
            </a:xfrm>
            <a:prstGeom prst="roundRect">
              <a:avLst/>
            </a:prstGeom>
            <a:solidFill>
              <a:srgbClr val="274583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1371892" y="3132757"/>
              <a:ext cx="5514798" cy="361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0637" tIns="0" rIns="21063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>
                  <a:solidFill>
                    <a:srgbClr val="FFFFFF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Award made to </a:t>
              </a:r>
              <a:r>
                <a:rPr lang="en-US" sz="1800" b="1" dirty="0">
                  <a:solidFill>
                    <a:srgbClr val="FFFFFF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the apparent </a:t>
              </a:r>
              <a:r>
                <a:rPr lang="en-US" sz="1800" b="1" kern="1200" dirty="0">
                  <a:solidFill>
                    <a:srgbClr val="FFFFFF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low bidder</a:t>
              </a:r>
              <a:r>
                <a:rPr lang="en-US" sz="1800" b="1" dirty="0">
                  <a:solidFill>
                    <a:srgbClr val="FFFFFF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.</a:t>
              </a:r>
              <a:endParaRPr lang="en-US" sz="1800" b="1" kern="1200" dirty="0">
                <a:solidFill>
                  <a:srgbClr val="FFFFFF"/>
                </a:solidFill>
                <a:latin typeface="Gisha" pitchFamily="34" charset="-79"/>
                <a:ea typeface="Francois One" charset="0"/>
                <a:cs typeface="Gisha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363891"/>
      </p:ext>
    </p:extLst>
  </p:cSld>
  <p:clrMapOvr>
    <a:masterClrMapping/>
  </p:clrMapOvr>
  <p:transition spd="slow" advClick="0" advTm="10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lay Music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275" y="6645275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685800" y="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254484"/>
                </a:solidFill>
                <a:latin typeface="Arial" charset="0"/>
                <a:cs typeface="Arial" charset="0"/>
              </a:rPr>
              <a:t>Insurance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A49FDD-3EAF-4F14-BA93-7DEA184770E7}"/>
              </a:ext>
            </a:extLst>
          </p:cNvPr>
          <p:cNvSpPr/>
          <p:nvPr/>
        </p:nvSpPr>
        <p:spPr>
          <a:xfrm>
            <a:off x="2286000" y="2804599"/>
            <a:ext cx="4572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178EE7-5FC2-4E72-B36B-4367F5E3999C}"/>
              </a:ext>
            </a:extLst>
          </p:cNvPr>
          <p:cNvSpPr/>
          <p:nvPr/>
        </p:nvSpPr>
        <p:spPr>
          <a:xfrm>
            <a:off x="1143000" y="1600200"/>
            <a:ext cx="7391400" cy="4589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 of Tacoma as Additional Insured by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endorsement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Ongoing and Completed Operations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 by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endorsement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Express Waiver of Subrogation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Contractor’s policy is primary and not contributory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Policies -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Commercial General Liability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Auto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Except where noted – limits shall not be less than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$2,000,000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each occurrence and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$2,000,000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aggregate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Washington State Worker’s Compensation Fund and evidence of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 Gap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Employer’s Liability Insurance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Contractor is solely responsible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determining if United States Longshoremen’s and Harbor Worker’s Act (USL&amp;H) and Jones Act are required for this project.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audio>
              <p:cMediaNode numSld="91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57200" y="7620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254484"/>
                </a:solidFill>
                <a:latin typeface="Arial" charset="0"/>
                <a:cs typeface="Arial" charset="0"/>
              </a:rPr>
              <a:t>Bonds – Performance &amp; Payment</a:t>
            </a: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607698"/>
              </p:ext>
            </p:extLst>
          </p:nvPr>
        </p:nvGraphicFramePr>
        <p:xfrm>
          <a:off x="889406" y="1828800"/>
          <a:ext cx="5968594" cy="3581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950C36C-6D12-4565-B204-B6063F3F81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1295400"/>
            <a:ext cx="6097613" cy="5239954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85800" y="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254484"/>
                </a:solidFill>
                <a:latin typeface="Arial" charset="0"/>
                <a:cs typeface="Arial" charset="0"/>
              </a:rPr>
              <a:t>Scope of Work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1447800" y="2971800"/>
            <a:ext cx="6400800" cy="1055608"/>
          </a:xfrm>
          <a:prstGeom prst="flowChartAlternateProcess">
            <a:avLst/>
          </a:prstGeom>
          <a:solidFill>
            <a:srgbClr val="25448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Gisha" pitchFamily="34" charset="-79"/>
                <a:ea typeface="Francois One" pitchFamily="2" charset="0"/>
                <a:cs typeface="Gisha" pitchFamily="34" charset="-79"/>
              </a:rPr>
              <a:t>Stan Ryter</a:t>
            </a:r>
          </a:p>
          <a:p>
            <a:pPr algn="ctr"/>
            <a:r>
              <a:rPr lang="en-US" sz="2800" b="1" dirty="0">
                <a:solidFill>
                  <a:srgbClr val="FFFFFF"/>
                </a:solidFill>
                <a:latin typeface="Gisha" pitchFamily="34" charset="-79"/>
                <a:ea typeface="Francois One" pitchFamily="2" charset="0"/>
                <a:cs typeface="Gisha" pitchFamily="34" charset="-79"/>
              </a:rPr>
              <a:t>Project Manager</a:t>
            </a:r>
          </a:p>
        </p:txBody>
      </p:sp>
    </p:spTree>
  </p:cSld>
  <p:clrMapOvr>
    <a:masterClrMapping/>
  </p:clrMapOvr>
  <p:transition spd="slow" advClick="0" advTm="10000"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Myriad Pro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Myriad Pro" charset="0"/>
            <a:ea typeface="ＭＳ Ｐゴシック" charset="-128"/>
            <a:cs typeface="ＭＳ Ｐゴシック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rt Document" ma:contentTypeID="0x01010095AAE1154E437C4FB2D932792DED403300D7AF49EA5EC25343BE0735AE989EB85F" ma:contentTypeVersion="24" ma:contentTypeDescription="Use for all documents stored in My Port." ma:contentTypeScope="" ma:versionID="abd13a4211908fdb714efa320bf4bdd7">
  <xsd:schema xmlns:xsd="http://www.w3.org/2001/XMLSchema" xmlns:xs="http://www.w3.org/2001/XMLSchema" xmlns:p="http://schemas.microsoft.com/office/2006/metadata/properties" xmlns:ns1="http://schemas.microsoft.com/sharepoint/v3" xmlns:ns2="950e9dd1-f063-43f8-9abe-cbacba892cb9" targetNamespace="http://schemas.microsoft.com/office/2006/metadata/properties" ma:root="true" ma:fieldsID="17a298dd7561dd46359b781d0c696e2e" ns1:_="" ns2:_="">
    <xsd:import namespace="http://schemas.microsoft.com/sharepoint/v3"/>
    <xsd:import namespace="950e9dd1-f063-43f8-9abe-cbacba892cb9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2:Document_x0020_status" minOccurs="0"/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2:TaxKeywordTaxHTField" minOccurs="0"/>
                <xsd:element ref="ns2:o9164691913945bbb568011e3c91a2c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2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0e9dd1-f063-43f8-9abe-cbacba892cb9" elementFormDefault="qualified">
    <xsd:import namespace="http://schemas.microsoft.com/office/2006/documentManagement/types"/>
    <xsd:import namespace="http://schemas.microsoft.com/office/infopath/2007/PartnerControls"/>
    <xsd:element name="Document_x0020_status" ma:index="5" nillable="true" ma:displayName="Document Status" ma:default="Final" ma:description="Provide status of document to aid in records management." ma:format="Dropdown" ma:internalName="Document_x0020_status" ma:readOnly="false">
      <xsd:simpleType>
        <xsd:restriction base="dms:Choice">
          <xsd:enumeration value="Draft"/>
          <xsd:enumeration value="Final"/>
          <xsd:enumeration value="For review"/>
        </xsd:restriction>
      </xsd:simpleType>
    </xsd:element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description="" ma:hidden="true" ma:list="{2c373a15-6a0b-40e6-a08a-d16701af38ac}" ma:internalName="TaxCatchAll" ma:showField="CatchAllData" ma:web="950e9dd1-f063-43f8-9abe-cbacba892c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2c373a15-6a0b-40e6-a08a-d16701af38ac}" ma:internalName="TaxCatchAllLabel" ma:readOnly="true" ma:showField="CatchAllDataLabel" ma:web="950e9dd1-f063-43f8-9abe-cbacba892c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3" nillable="true" ma:taxonomy="true" ma:internalName="TaxKeywordTaxHTField" ma:taxonomyFieldName="TaxKeyword" ma:displayName="Enterprise Keywords" ma:readOnly="false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o9164691913945bbb568011e3c91a2c7" ma:index="15" nillable="true" ma:taxonomy="true" ma:internalName="o9164691913945bbb568011e3c91a2c7" ma:taxonomyFieldName="Dept" ma:displayName="Port Department" ma:readOnly="false" ma:default="" ma:fieldId="{89164691-9139-45bb-b568-011e3c91a2c7}" ma:sspId="aa8ab812-c6d3-445a-a8ae-284a56e0056e" ma:termSetId="919f654f-615d-4285-b5da-159ebc365ce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9164691913945bbb568011e3c91a2c7 xmlns="950e9dd1-f063-43f8-9abe-cbacba892c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a8f2457f-d37c-4eb6-802a-740d37a7fc1c</TermId>
        </TermInfo>
      </Terms>
    </o9164691913945bbb568011e3c91a2c7>
    <Document_x0020_status xmlns="950e9dd1-f063-43f8-9abe-cbacba892cb9">Final</Document_x0020_status>
    <RoutingRuleDescription xmlns="http://schemas.microsoft.com/sharepoint/v3" xsi:nil="true"/>
    <TaxKeywordTaxHTField xmlns="950e9dd1-f063-43f8-9abe-cbacba892c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 2010</TermName>
          <TermId xmlns="http://schemas.microsoft.com/office/infopath/2007/PartnerControls">973b3a66-0d17-4363-b30b-eb19653156ab</TermId>
        </TermInfo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0ccc9fa8-89bd-49f2-a9e1-b343a355cb6f</TermId>
        </TermInfo>
        <TermInfo xmlns="http://schemas.microsoft.com/office/infopath/2007/PartnerControls">
          <TermName xmlns="http://schemas.microsoft.com/office/infopath/2007/PartnerControls">branding</TermName>
          <TermId xmlns="http://schemas.microsoft.com/office/infopath/2007/PartnerControls">baef6841-dbd8-4345-848f-a23b08466935</TermId>
        </TermInfo>
        <TermInfo xmlns="http://schemas.microsoft.com/office/infopath/2007/PartnerControls">
          <TermName xmlns="http://schemas.microsoft.com/office/infopath/2007/PartnerControls">lower resolution</TermName>
          <TermId xmlns="http://schemas.microsoft.com/office/infopath/2007/PartnerControls">607561df-0146-43b3-a13b-406ac6d48521</TermId>
        </TermInfo>
      </Terms>
    </TaxKeywordTaxHTField>
    <TaxCatchAll xmlns="950e9dd1-f063-43f8-9abe-cbacba892cb9">
      <Value>465</Value>
      <Value>6</Value>
      <Value>1183</Value>
      <Value>1182</Value>
      <Value>1026</Value>
    </TaxCatchAll>
    <_dlc_DocId xmlns="950e9dd1-f063-43f8-9abe-cbacba892cb9">FCCU2H3R7MWZ-73-17</_dlc_DocId>
    <_dlc_DocIdUrl xmlns="950e9dd1-f063-43f8-9abe-cbacba892cb9">
      <Url>http://myport.tac.port/ResourceCenter/_layouts/DocIdRedir.aspx?ID=FCCU2H3R7MWZ-73-17</Url>
      <Description>FCCU2H3R7MWZ-73-17</Description>
    </_dlc_DocIdUrl>
  </documentManagement>
</p:properties>
</file>

<file path=customXml/itemProps1.xml><?xml version="1.0" encoding="utf-8"?>
<ds:datastoreItem xmlns:ds="http://schemas.openxmlformats.org/officeDocument/2006/customXml" ds:itemID="{6F30DB37-F6EC-4CE0-8FF1-322C7D2711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0e9dd1-f063-43f8-9abe-cbacba892c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18983A-13CD-4789-94FF-E8023D7CEB7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1A939E3-399A-4F1C-974D-1DDEF9C66C3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8935AB0-241A-480C-90B5-E51EAE69083D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950e9dd1-f063-43f8-9abe-cbacba892cb9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6249</TotalTime>
  <Words>414</Words>
  <Application>Microsoft Office PowerPoint</Application>
  <PresentationFormat>On-screen Show (4:3)</PresentationFormat>
  <Paragraphs>69</Paragraphs>
  <Slides>14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Calibri</vt:lpstr>
      <vt:lpstr>Francois One</vt:lpstr>
      <vt:lpstr>Gisha</vt:lpstr>
      <vt:lpstr>Myriad Pro</vt:lpstr>
      <vt:lpstr>Symbol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brandstrata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Rene Negron</dc:creator>
  <cp:keywords>lower resolution; PowerPoint 2010; template; branding</cp:keywords>
  <dc:description/>
  <cp:lastModifiedBy>Tuson, Juli</cp:lastModifiedBy>
  <cp:revision>109</cp:revision>
  <dcterms:created xsi:type="dcterms:W3CDTF">2012-06-07T01:15:28Z</dcterms:created>
  <dcterms:modified xsi:type="dcterms:W3CDTF">2018-01-16T17:29:27Z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0x01010095AAE1154E437C4FB2D932792DED403300D7AF49EA5EC25343BE0735AE989EB85F</vt:lpwstr>
  </property>
  <property fmtid="{D5CDD505-2E9C-101B-9397-08002B2CF9AE}" pid="3" name="_dlc_DocIdItemGuid">
    <vt:lpwstr>40c621df-f299-47fe-86c1-9b5933589d62</vt:lpwstr>
  </property>
  <property fmtid="{D5CDD505-2E9C-101B-9397-08002B2CF9AE}" pid="4" name="TaxKeyword">
    <vt:lpwstr>1026;#PowerPoint 2010|973b3a66-0d17-4363-b30b-eb19653156ab;#465;#template|0ccc9fa8-89bd-49f2-a9e1-b343a355cb6f;#1182;#branding|baef6841-dbd8-4345-848f-a23b08466935;#1183;#lower resolution|607561df-0146-43b3-a13b-406ac6d48521</vt:lpwstr>
  </property>
  <property fmtid="{D5CDD505-2E9C-101B-9397-08002B2CF9AE}" pid="5" name="Dept">
    <vt:lpwstr>6;#Communications|a8f2457f-d37c-4eb6-802a-740d37a7fc1c</vt:lpwstr>
  </property>
</Properties>
</file>