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  <p:sldMasterId id="2147483660" r:id="rId6"/>
    <p:sldMasterId id="2147483717" r:id="rId7"/>
    <p:sldMasterId id="2147483711" r:id="rId8"/>
    <p:sldMasterId id="2147483699" r:id="rId9"/>
    <p:sldMasterId id="2147483701" r:id="rId10"/>
    <p:sldMasterId id="2147483709" r:id="rId11"/>
  </p:sldMasterIdLst>
  <p:notesMasterIdLst>
    <p:notesMasterId r:id="rId35"/>
  </p:notesMasterIdLst>
  <p:handoutMasterIdLst>
    <p:handoutMasterId r:id="rId36"/>
  </p:handoutMasterIdLst>
  <p:sldIdLst>
    <p:sldId id="258" r:id="rId12"/>
    <p:sldId id="296" r:id="rId13"/>
    <p:sldId id="265" r:id="rId14"/>
    <p:sldId id="288" r:id="rId15"/>
    <p:sldId id="321" r:id="rId16"/>
    <p:sldId id="275" r:id="rId17"/>
    <p:sldId id="272" r:id="rId18"/>
    <p:sldId id="281" r:id="rId19"/>
    <p:sldId id="284" r:id="rId20"/>
    <p:sldId id="285" r:id="rId21"/>
    <p:sldId id="286" r:id="rId22"/>
    <p:sldId id="282" r:id="rId23"/>
    <p:sldId id="283" r:id="rId24"/>
    <p:sldId id="298" r:id="rId25"/>
    <p:sldId id="322" r:id="rId26"/>
    <p:sldId id="320" r:id="rId27"/>
    <p:sldId id="292" r:id="rId28"/>
    <p:sldId id="293" r:id="rId29"/>
    <p:sldId id="315" r:id="rId30"/>
    <p:sldId id="316" r:id="rId31"/>
    <p:sldId id="317" r:id="rId32"/>
    <p:sldId id="271" r:id="rId33"/>
    <p:sldId id="280" r:id="rId34"/>
  </p:sldIdLst>
  <p:sldSz cx="9144000" cy="6858000" type="screen4x3"/>
  <p:notesSz cx="69389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C5B3"/>
    <a:srgbClr val="FF671B"/>
    <a:srgbClr val="F2F2DA"/>
    <a:srgbClr val="EEEEE1"/>
    <a:srgbClr val="FECF53"/>
    <a:srgbClr val="0F3354"/>
    <a:srgbClr val="FDB525"/>
    <a:srgbClr val="B7D9FF"/>
    <a:srgbClr val="696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2127" autoAdjust="0"/>
  </p:normalViewPr>
  <p:slideViewPr>
    <p:cSldViewPr snapToGrid="0">
      <p:cViewPr varScale="1">
        <p:scale>
          <a:sx n="107" d="100"/>
          <a:sy n="107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0475" y="0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/>
          <a:lstStyle>
            <a:lvl1pPr algn="r">
              <a:defRPr sz="1200"/>
            </a:lvl1pPr>
          </a:lstStyle>
          <a:p>
            <a:fld id="{E546F008-1D9A-B949-A37C-6DA5B7AC367D}" type="datetimeFigureOut">
              <a:rPr lang="en-US" smtClean="0">
                <a:latin typeface="Arial"/>
              </a:rPr>
              <a:pPr/>
              <a:t>6/16/2016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69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0475" y="8772669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 anchor="b"/>
          <a:lstStyle>
            <a:lvl1pPr algn="r">
              <a:defRPr sz="1200"/>
            </a:lvl1pPr>
          </a:lstStyle>
          <a:p>
            <a:fld id="{91EAE4CD-CA86-E944-B561-3B530DBEF24A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5" y="0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/>
          <a:lstStyle>
            <a:lvl1pPr algn="r">
              <a:defRPr sz="1200">
                <a:latin typeface="Arial"/>
              </a:defRPr>
            </a:lvl1pPr>
          </a:lstStyle>
          <a:p>
            <a:fld id="{CCE0604F-C6A5-CD4A-BE1B-2BA0601B0C96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7" tIns="45849" rIns="91697" bIns="458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387136"/>
            <a:ext cx="5551170" cy="4156234"/>
          </a:xfrm>
          <a:prstGeom prst="rect">
            <a:avLst/>
          </a:prstGeom>
        </p:spPr>
        <p:txBody>
          <a:bodyPr vert="horz" lIns="91697" tIns="45849" rIns="91697" bIns="458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5" y="8772669"/>
            <a:ext cx="3006884" cy="461804"/>
          </a:xfrm>
          <a:prstGeom prst="rect">
            <a:avLst/>
          </a:prstGeom>
        </p:spPr>
        <p:txBody>
          <a:bodyPr vert="horz" lIns="91697" tIns="45849" rIns="91697" bIns="45849" rtlCol="0" anchor="b"/>
          <a:lstStyle>
            <a:lvl1pPr algn="r">
              <a:defRPr sz="1200">
                <a:latin typeface="Arial"/>
              </a:defRPr>
            </a:lvl1pPr>
          </a:lstStyle>
          <a:p>
            <a:fld id="{BDFD157C-FEAE-CB48-BAE7-A55D2A3F4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2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4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4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89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5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4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45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9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6932" lvl="1" indent="-283435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Inform Capital Budgeting</a:t>
            </a:r>
          </a:p>
          <a:p>
            <a:pPr marL="736932" lvl="1" indent="-283435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Support Competitive Grant Applications</a:t>
            </a:r>
          </a:p>
          <a:p>
            <a:pPr marL="736932" lvl="1" indent="-283435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Local and Regional Project Coordination</a:t>
            </a:r>
          </a:p>
          <a:p>
            <a:pPr marL="736932" lvl="1" indent="-283435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Project Permitting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07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64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6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1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7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3BDD-C792-4A27-B514-8C20356937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9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2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8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1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157C-FEAE-CB48-BAE7-A55D2A3F40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7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2478" y="3951415"/>
            <a:ext cx="5960204" cy="106224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482" y="4692787"/>
            <a:ext cx="7315200" cy="124463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7E9EE5B-EF7C-7D47-8909-5AE1BCA8763B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54A348A-7819-414B-A516-84BB141084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WSA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275" y="990600"/>
            <a:ext cx="2255925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BA68E3B7-1521-0942-A0A5-CE528B1437E6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2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26358" y="1483237"/>
            <a:ext cx="3860442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280A43F7-45C3-424B-BF1E-0CF64E857E91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31629" y="1483237"/>
            <a:ext cx="3870251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99730" y="200207"/>
            <a:ext cx="8187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8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14258" y="1540148"/>
            <a:ext cx="7072541" cy="42981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fld id="{8E21FF1C-5C2F-B349-92A7-F7A1C52987B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BA68E3B7-1521-0942-A0A5-CE528B1437E6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40932" y="1600200"/>
            <a:ext cx="3572935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280A43F7-45C3-424B-BF1E-0CF64E857E91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215467" y="1600200"/>
            <a:ext cx="3471333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466" y="1271588"/>
            <a:ext cx="7772400" cy="828145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800" y="2143655"/>
            <a:ext cx="7349066" cy="3833812"/>
          </a:xfrm>
          <a:prstGeom prst="rect">
            <a:avLst/>
          </a:prstGeom>
        </p:spPr>
        <p:txBody>
          <a:bodyPr/>
          <a:lstStyle>
            <a:lvl1pPr marL="0" marR="0" indent="-18288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SzTx/>
              <a:buFont typeface="Lucida Grande"/>
              <a:buChar char="•"/>
              <a:tabLst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-18288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SzTx/>
              <a:buFont typeface="Lucida Grande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Click to edit Master title style</a:t>
            </a:r>
          </a:p>
          <a:p>
            <a:pPr marL="0" marR="0" lvl="0" indent="-18288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SzTx/>
              <a:buFont typeface="Lucida Grande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Second</a:t>
            </a:r>
          </a:p>
          <a:p>
            <a:pPr marL="0" marR="0" lvl="0" indent="-18288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SzTx/>
              <a:buFont typeface="Lucida Grande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Third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502-DDA6-4340-B521-0FDA4F8FD3E4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2A26C-FDCA-0944-A354-573CE630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1443037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00525"/>
            <a:ext cx="7886700" cy="188912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31F-88A7-2E45-A016-E76D8E1FAEA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1701-A681-F74A-8623-4DC38754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AE7D-AC61-5E46-8581-219372E09B3B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BB77-E44A-1149-B0D6-A3BA9E5C3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730" y="1540148"/>
            <a:ext cx="8187069" cy="42981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88234"/>
            <a:ext cx="2133600" cy="365125"/>
          </a:xfrm>
        </p:spPr>
        <p:txBody>
          <a:bodyPr/>
          <a:lstStyle>
            <a:lvl1pPr>
              <a:defRPr sz="1000">
                <a:solidFill>
                  <a:srgbClr val="FF671B"/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BA68E3B7-1521-0942-A0A5-CE528B1437E6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26358" y="1483237"/>
            <a:ext cx="3860442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280A43F7-45C3-424B-BF1E-0CF64E857E91}" type="datetime1">
              <a:rPr lang="en-US" smtClean="0"/>
              <a:pPr/>
              <a:t>6/16/2016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31629" y="1483237"/>
            <a:ext cx="3870251" cy="4004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Click to edit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99730" y="200207"/>
            <a:ext cx="8187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96066D-0407-4DBB-8571-EE1B7B9CF091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76ACF4-4B5B-43C2-B22C-ADDFABBA8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97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1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730" y="1540148"/>
            <a:ext cx="8187069" cy="42981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fld id="{8E21FF1C-5C2F-B349-92A7-F7A1C52987B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7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ght_shape_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7960" cy="68819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fld id="{8DB43656-8208-9545-B909-9E061D717FD8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Footer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</a:defRPr>
            </a:lvl1pPr>
          </a:lstStyle>
          <a:p>
            <a:fld id="{754A348A-7819-414B-A516-84BB141084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WSA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75" y="990600"/>
            <a:ext cx="2255925" cy="147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730" y="200207"/>
            <a:ext cx="8187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9867" y="6452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5092" y="6452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2" r:id="rId2"/>
    <p:sldLayoutId id="2147483665" r:id="rId3"/>
    <p:sldLayoutId id="2147483698" r:id="rId4"/>
    <p:sldLayoutId id="2147483664" r:id="rId5"/>
    <p:sldLayoutId id="214748372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Lucida Grande"/>
        <a:buChar char="•"/>
        <a:tabLst/>
        <a:defRPr sz="20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730" y="200207"/>
            <a:ext cx="8187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9867" y="6452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5092" y="6452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Lucida Grande"/>
        <a:buChar char="•"/>
        <a:tabLst/>
        <a:defRPr sz="20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ft_shape_blue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181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258" y="274638"/>
            <a:ext cx="7072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fld id="{E960248D-01F9-ED4B-B347-9FEFE27AC41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3BC0B484-32EA-2D41-87E2-5E888F6D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Lucida Grande"/>
        <a:buChar char="•"/>
        <a:tabLst/>
        <a:defRPr sz="20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marR="0" indent="-256032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WUT9.jpg"/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-35607" y="-5986"/>
            <a:ext cx="9179608" cy="68639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F382502-DDA6-4340-B521-0FDA4F8FD3E4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2B2A26C-FDCA-0944-A354-573CE630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768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489" y="365126"/>
            <a:ext cx="6900862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489" y="1628775"/>
            <a:ext cx="6900861" cy="395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Arial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051B31F-88A7-2E45-A016-E76D8E1FAEAD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412A1701-A681-F74A-8623-4DC387549A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7" r:id="rId5"/>
    <p:sldLayoutId id="214748370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0" indent="-137160" algn="l" defTabSz="914400" rtl="0" eaLnBrk="1" latinLnBrk="0" hangingPunct="1">
        <a:lnSpc>
          <a:spcPct val="90000"/>
        </a:lnSpc>
        <a:spcBef>
          <a:spcPts val="1000"/>
        </a:spcBef>
        <a:buClr>
          <a:srgbClr val="FF671B"/>
        </a:buClr>
        <a:buFont typeface=".HelveticaNeueDeskInterface-Regular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13716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13716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1B"/>
        </a:buClr>
        <a:buFont typeface=".HelveticaNeueDeskInterface-Regular" charset="0"/>
        <a:buChar char="–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prstClr val="white">
            <a:lumMod val="75000"/>
          </a:prstClr>
        </a:buClr>
        <a:buSzTx/>
        <a:buFont typeface="Arial"/>
        <a:buChar char="»"/>
        <a:tabLst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768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1A1AE7D-AC61-5E46-8581-219372E09B3B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31CBB77-E44A-1149-B0D6-A3BA9E5C3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42197" y="3958283"/>
            <a:ext cx="7424382" cy="1062244"/>
          </a:xfrm>
        </p:spPr>
        <p:txBody>
          <a:bodyPr/>
          <a:lstStyle/>
          <a:p>
            <a:r>
              <a:rPr lang="en-US" sz="3600" dirty="0" smtClean="0"/>
              <a:t>Ten Year Road and Rail Study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566A-78A9-E94B-AD11-2022EB73EF30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129936" y="4584593"/>
            <a:ext cx="7315200" cy="1244630"/>
          </a:xfrm>
        </p:spPr>
        <p:txBody>
          <a:bodyPr/>
          <a:lstStyle/>
          <a:p>
            <a:r>
              <a:rPr lang="en-US" sz="2800" b="1" dirty="0" smtClean="0"/>
              <a:t>For a Six Million TEU Gateway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71077" y="6359290"/>
            <a:ext cx="507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Eric Hanson &amp; Christine Wolf,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NWSA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1868" y="298423"/>
            <a:ext cx="3565919" cy="6270274"/>
            <a:chOff x="5591258" y="546898"/>
            <a:chExt cx="3565919" cy="62702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258" y="546898"/>
              <a:ext cx="3565919" cy="627027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 flipV="1">
              <a:off x="7260568" y="3565173"/>
              <a:ext cx="7892" cy="11686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869" y="1160489"/>
            <a:ext cx="3855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Intermodal Yard </a:t>
            </a:r>
            <a:r>
              <a:rPr lang="en-US" sz="1400" dirty="0"/>
              <a:t>capacity target = 1.8 million TEUs. 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                  </a:t>
            </a:r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15431"/>
              </p:ext>
            </p:extLst>
          </p:nvPr>
        </p:nvGraphicFramePr>
        <p:xfrm>
          <a:off x="226544" y="1969247"/>
          <a:ext cx="5455165" cy="283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39"/>
                <a:gridCol w="1091953"/>
                <a:gridCol w="2237173"/>
              </a:tblGrid>
              <a:tr h="4668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Intermodal Yards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Current Capacity</a:t>
                      </a:r>
                    </a:p>
                    <a:p>
                      <a:pPr algn="ctr"/>
                      <a:r>
                        <a:rPr lang="en-US" sz="1100" dirty="0" smtClean="0"/>
                        <a:t>(Annual TEUs)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Future Capacity (Annual</a:t>
                      </a:r>
                      <a:r>
                        <a:rPr lang="en-US" sz="1100" baseline="0" dirty="0" smtClean="0"/>
                        <a:t> TEUs)</a:t>
                      </a:r>
                      <a:endParaRPr lang="en-US" sz="1100" dirty="0"/>
                    </a:p>
                  </a:txBody>
                  <a:tcPr anchor="ctr"/>
                </a:tc>
              </a:tr>
              <a:tr h="5900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1.</a:t>
                      </a:r>
                      <a:r>
                        <a:rPr lang="en-US" sz="11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North Intermodal Yard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700,000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(Strategic Terminal, Future GCP IY)    1,300,000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43450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2.</a:t>
                      </a:r>
                      <a:r>
                        <a:rPr lang="en-US" sz="11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Washington United Terminal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350,000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350,000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6959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3.</a:t>
                      </a:r>
                      <a:r>
                        <a:rPr lang="en-US" sz="11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Pierce County Terminal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675,000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675,000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18175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Totals (w/o SIM)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1,725,000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2,325,000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521641" y="1899153"/>
            <a:ext cx="357051" cy="3744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55543" y="3606001"/>
            <a:ext cx="357051" cy="3744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682445" y="4551411"/>
            <a:ext cx="357051" cy="3744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869" y="16388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</a:rPr>
              <a:t>Future </a:t>
            </a:r>
            <a:r>
              <a:rPr lang="en-US" sz="1400" b="1" dirty="0" smtClean="0">
                <a:solidFill>
                  <a:prstClr val="black"/>
                </a:solidFill>
              </a:rPr>
              <a:t>IY capacity </a:t>
            </a:r>
            <a:r>
              <a:rPr lang="en-US" sz="1400" b="1" dirty="0">
                <a:solidFill>
                  <a:prstClr val="black"/>
                </a:solidFill>
              </a:rPr>
              <a:t>exceeds future target by 29</a:t>
            </a:r>
            <a:r>
              <a:rPr lang="en-US" sz="1400" b="1" dirty="0" smtClean="0">
                <a:solidFill>
                  <a:prstClr val="black"/>
                </a:solidFill>
              </a:rPr>
              <a:t>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988743" y="65132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671B"/>
                </a:solidFill>
              </a:rPr>
              <a:t>10</a:t>
            </a:r>
          </a:p>
          <a:p>
            <a:endParaRPr lang="en-US" dirty="0">
              <a:solidFill>
                <a:srgbClr val="FF671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" y="4912567"/>
            <a:ext cx="303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Lift to TEU conversion:   1 Lift </a:t>
            </a:r>
            <a:r>
              <a:rPr lang="en-US" sz="1200" dirty="0"/>
              <a:t> =  1 </a:t>
            </a:r>
            <a:r>
              <a:rPr lang="en-US" sz="1200" dirty="0" smtClean="0"/>
              <a:t>TEU x 1.75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58869" y="209628"/>
            <a:ext cx="6152479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A6B5"/>
                </a:solidFill>
                <a:latin typeface="Arial"/>
                <a:ea typeface="+mj-ea"/>
                <a:cs typeface="Arial"/>
              </a:rPr>
              <a:t>Rail Capacity – South Harbor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382" y="1329605"/>
            <a:ext cx="460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Recommended improvements inside Tideflats</a:t>
            </a:r>
          </a:p>
          <a:p>
            <a:r>
              <a:rPr lang="en-US" b="1" dirty="0"/>
              <a:t>n</a:t>
            </a:r>
            <a:r>
              <a:rPr lang="en-US" b="1" dirty="0" smtClean="0"/>
              <a:t>eeded to handle multiple 8,000</a:t>
            </a:r>
            <a:r>
              <a:rPr lang="en-US" b="1" dirty="0"/>
              <a:t>’ trains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988743" y="65132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7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26" y="291844"/>
            <a:ext cx="3910217" cy="5774684"/>
          </a:xfrm>
          <a:prstGeom prst="rect">
            <a:avLst/>
          </a:prstGeom>
        </p:spPr>
      </p:pic>
      <p:graphicFrame>
        <p:nvGraphicFramePr>
          <p:cNvPr id="3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18364"/>
              </p:ext>
            </p:extLst>
          </p:nvPr>
        </p:nvGraphicFramePr>
        <p:xfrm>
          <a:off x="226423" y="2032879"/>
          <a:ext cx="4685210" cy="289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634"/>
                <a:gridCol w="1230053"/>
                <a:gridCol w="1591523"/>
              </a:tblGrid>
              <a:tr h="826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Project Name</a:t>
                      </a:r>
                      <a:endParaRPr lang="en-US" sz="16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Funding</a:t>
                      </a:r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Estimated Project Cost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087" marR="89087" marT="44543" marB="44543" anchor="ctr"/>
                </a:tc>
              </a:tr>
              <a:tr h="54599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1.* New GCP IY Support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b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Infrastructure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NWSA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POT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$45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725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2. New Long Lead </a:t>
                      </a:r>
                      <a:b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     Tracks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NWSA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POT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$20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6454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3.** Double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end </a:t>
                      </a:r>
                      <a:b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        PCT IY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NWSA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POT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$50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99" y="172576"/>
            <a:ext cx="8187070" cy="96089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Rail Capacity – South Harbor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Train staging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82" y="4981977"/>
            <a:ext cx="5559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  Does not include costs to modify NIM (on-terminal cost) of $70 million + potential </a:t>
            </a:r>
          </a:p>
          <a:p>
            <a:r>
              <a:rPr lang="en-US" sz="1200" dirty="0" smtClean="0"/>
              <a:t>     disposal costs for contaminated soils</a:t>
            </a:r>
          </a:p>
          <a:p>
            <a:endParaRPr lang="en-US" sz="1200" dirty="0"/>
          </a:p>
          <a:p>
            <a:r>
              <a:rPr lang="en-US" sz="1200" dirty="0" smtClean="0"/>
              <a:t>** Needs further cost benefits analysis.  Cost estimate not included in Slide #23 totals.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16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748" y="1404145"/>
            <a:ext cx="2503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2026 Train Forecast @ 3 Million TEUs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11" y="219135"/>
            <a:ext cx="3911142" cy="63214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38199" y="4091937"/>
            <a:ext cx="29466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Does not include 13-20 daily moves for equipment</a:t>
            </a:r>
          </a:p>
          <a:p>
            <a:r>
              <a:rPr lang="en-US" sz="1050" dirty="0" smtClean="0"/>
              <a:t>repositioning and other ancillary moves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448748" y="4559635"/>
            <a:ext cx="39357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BNSF Rail Bridge Daily Capacity = 22-24 trains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2026 train forecast likely to exceeds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capacity of bridge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UPRR track underutilized for Tideflats access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89678"/>
              </p:ext>
            </p:extLst>
          </p:nvPr>
        </p:nvGraphicFramePr>
        <p:xfrm>
          <a:off x="532347" y="1634978"/>
          <a:ext cx="3270601" cy="2481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461"/>
                <a:gridCol w="1644140"/>
              </a:tblGrid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TEU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1,800,000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1,028,571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train 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       8,000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CNTR trains/day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            14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Autos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       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       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Commercial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Peak Factor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  <a:tr h="19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Total (rounded)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      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21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3" y="232942"/>
            <a:ext cx="8187070" cy="8467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Rail Capacity – South Harbor </a:t>
            </a:r>
            <a:br>
              <a:rPr lang="en-US" sz="3600" dirty="0" smtClean="0"/>
            </a:br>
            <a:r>
              <a:rPr lang="en-US" sz="2200" dirty="0" smtClean="0"/>
              <a:t>Mainline Access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397113" y="1219479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Sound Transit and </a:t>
            </a:r>
          </a:p>
          <a:p>
            <a:r>
              <a:rPr lang="en-US" sz="1200" dirty="0" smtClean="0"/>
              <a:t>Amtrak</a:t>
            </a:r>
            <a:r>
              <a:rPr lang="en-US" sz="1200" dirty="0"/>
              <a:t> </a:t>
            </a:r>
            <a:r>
              <a:rPr lang="en-US" sz="1200" dirty="0" smtClean="0"/>
              <a:t>use BNSF Line</a:t>
            </a:r>
            <a:endParaRPr lang="en-US" sz="12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091816" y="65405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29" y="55417"/>
            <a:ext cx="4301771" cy="6457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4" y="87039"/>
            <a:ext cx="8187070" cy="1143000"/>
          </a:xfrm>
        </p:spPr>
        <p:txBody>
          <a:bodyPr/>
          <a:lstStyle/>
          <a:p>
            <a:r>
              <a:rPr lang="en-US" dirty="0"/>
              <a:t>Rail Capacity – South Harbor </a:t>
            </a:r>
            <a:br>
              <a:rPr lang="en-US" dirty="0"/>
            </a:br>
            <a:r>
              <a:rPr lang="en-US" sz="2000" dirty="0"/>
              <a:t>Mainline </a:t>
            </a:r>
            <a:r>
              <a:rPr lang="en-US" sz="2000" dirty="0" smtClean="0"/>
              <a:t>Access Recommendations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90610" y="4234108"/>
            <a:ext cx="400594" cy="383177"/>
            <a:chOff x="6122125" y="4458788"/>
            <a:chExt cx="400594" cy="383177"/>
          </a:xfrm>
        </p:grpSpPr>
        <p:sp>
          <p:nvSpPr>
            <p:cNvPr id="7" name="Oval 6"/>
            <p:cNvSpPr/>
            <p:nvPr/>
          </p:nvSpPr>
          <p:spPr>
            <a:xfrm>
              <a:off x="6122125" y="4458788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02772" y="44657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22719" y="5777965"/>
            <a:ext cx="400594" cy="397880"/>
            <a:chOff x="6797271" y="4827262"/>
            <a:chExt cx="400594" cy="397880"/>
          </a:xfrm>
        </p:grpSpPr>
        <p:sp>
          <p:nvSpPr>
            <p:cNvPr id="9" name="Oval 8"/>
            <p:cNvSpPr/>
            <p:nvPr/>
          </p:nvSpPr>
          <p:spPr>
            <a:xfrm>
              <a:off x="6797271" y="4841965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5756" y="4827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54691" y="5332367"/>
            <a:ext cx="400594" cy="383177"/>
            <a:chOff x="7472417" y="5225142"/>
            <a:chExt cx="400594" cy="383177"/>
          </a:xfrm>
        </p:grpSpPr>
        <p:sp>
          <p:nvSpPr>
            <p:cNvPr id="10" name="Oval 9"/>
            <p:cNvSpPr/>
            <p:nvPr/>
          </p:nvSpPr>
          <p:spPr>
            <a:xfrm>
              <a:off x="7472417" y="5225142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1871" y="52320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79484" y="2634145"/>
            <a:ext cx="400594" cy="397880"/>
            <a:chOff x="6797271" y="4827262"/>
            <a:chExt cx="400594" cy="397880"/>
          </a:xfrm>
        </p:grpSpPr>
        <p:sp>
          <p:nvSpPr>
            <p:cNvPr id="17" name="Oval 16"/>
            <p:cNvSpPr/>
            <p:nvPr/>
          </p:nvSpPr>
          <p:spPr>
            <a:xfrm>
              <a:off x="6797271" y="4841965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65756" y="4827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80601" y="1158970"/>
            <a:ext cx="400594" cy="397880"/>
            <a:chOff x="6797271" y="4827262"/>
            <a:chExt cx="400594" cy="397880"/>
          </a:xfrm>
        </p:grpSpPr>
        <p:sp>
          <p:nvSpPr>
            <p:cNvPr id="20" name="Oval 19"/>
            <p:cNvSpPr/>
            <p:nvPr/>
          </p:nvSpPr>
          <p:spPr>
            <a:xfrm>
              <a:off x="6797271" y="4841965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65756" y="4827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86800" y="4017588"/>
            <a:ext cx="400594" cy="397880"/>
            <a:chOff x="6797271" y="4827262"/>
            <a:chExt cx="400594" cy="397880"/>
          </a:xfrm>
        </p:grpSpPr>
        <p:sp>
          <p:nvSpPr>
            <p:cNvPr id="23" name="Oval 22"/>
            <p:cNvSpPr/>
            <p:nvPr/>
          </p:nvSpPr>
          <p:spPr>
            <a:xfrm>
              <a:off x="6797271" y="4841965"/>
              <a:ext cx="400594" cy="38317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5756" y="4827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99424" y="5385455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Sumner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485608" y="5706944"/>
            <a:ext cx="169445" cy="142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17" y="1659536"/>
            <a:ext cx="534121" cy="473264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/>
        </p:nvSpPr>
        <p:spPr>
          <a:xfrm>
            <a:off x="6988743" y="65132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71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87417"/>
              </p:ext>
            </p:extLst>
          </p:nvPr>
        </p:nvGraphicFramePr>
        <p:xfrm>
          <a:off x="242156" y="1669075"/>
          <a:ext cx="4981303" cy="273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783"/>
                <a:gridCol w="1132188"/>
                <a:gridCol w="1584332"/>
              </a:tblGrid>
              <a:tr h="826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Project Name</a:t>
                      </a:r>
                      <a:endParaRPr lang="en-US" sz="16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Funding </a:t>
                      </a:r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Estimated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087" marR="89087" marT="44543" marB="44543" anchor="ctr"/>
                </a:tc>
              </a:tr>
              <a:tr h="54599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1.  The 2</a:t>
                      </a:r>
                      <a:r>
                        <a:rPr lang="en-US" sz="1200" b="1" baseline="30000" dirty="0" smtClean="0">
                          <a:solidFill>
                            <a:schemeClr val="accent1"/>
                          </a:solidFill>
                        </a:rPr>
                        <a:t>nd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 BNSF bridge </a:t>
                      </a:r>
                      <a:b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       across Puyallup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BNSF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$55-$75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725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2.  Share tracks SEA-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TAC</a:t>
                      </a:r>
                      <a:endParaRPr lang="en-US" sz="12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UPRR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BNSF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1"/>
                          </a:solidFill>
                        </a:rPr>
                        <a:t>Likely less than project #1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399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3.  UPRR to BNSF White </a:t>
                      </a:r>
                      <a:b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      River connection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UPRR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BNSF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$25-$50 million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14457" y="712737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Sound Transit and </a:t>
            </a:r>
          </a:p>
          <a:p>
            <a:r>
              <a:rPr lang="en-US" sz="1200" dirty="0" smtClean="0"/>
              <a:t>Amtrak</a:t>
            </a:r>
            <a:r>
              <a:rPr lang="en-US" sz="1200" dirty="0"/>
              <a:t> </a:t>
            </a:r>
            <a:r>
              <a:rPr lang="en-US" sz="1200" dirty="0" smtClean="0"/>
              <a:t>use BNSF Line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87559" y="4610362"/>
            <a:ext cx="470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en-US" sz="1200" dirty="0" smtClean="0"/>
          </a:p>
          <a:p>
            <a:r>
              <a:rPr lang="en-US" sz="1200" dirty="0"/>
              <a:t>Any one of the above three projects alone can </a:t>
            </a:r>
            <a:r>
              <a:rPr lang="en-US" sz="1200" dirty="0" smtClean="0"/>
              <a:t>likely resolve </a:t>
            </a:r>
            <a:r>
              <a:rPr lang="en-US" sz="1200" dirty="0"/>
              <a:t>future capacity </a:t>
            </a:r>
            <a:r>
              <a:rPr lang="en-US" sz="1200" dirty="0" smtClean="0"/>
              <a:t>needs</a:t>
            </a:r>
            <a:endParaRPr lang="en-US" sz="1200" dirty="0"/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1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515" y="1275916"/>
            <a:ext cx="802488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Screened projects for Port-related freight mobility and congestion mitigation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Defined and assigned three </a:t>
            </a:r>
            <a:r>
              <a:rPr lang="en-US" sz="2800" b="1" dirty="0"/>
              <a:t>p</a:t>
            </a:r>
            <a:r>
              <a:rPr lang="en-US" sz="2800" b="1" dirty="0" smtClean="0"/>
              <a:t>roject </a:t>
            </a:r>
            <a:r>
              <a:rPr lang="en-US" sz="2800" b="1" dirty="0"/>
              <a:t>c</a:t>
            </a:r>
            <a:r>
              <a:rPr lang="en-US" sz="2800" b="1" dirty="0" smtClean="0"/>
              <a:t>ategories</a:t>
            </a:r>
          </a:p>
          <a:p>
            <a:pPr lvl="2"/>
            <a:r>
              <a:rPr lang="en-US" sz="2600" b="1" dirty="0" smtClean="0">
                <a:solidFill>
                  <a:srgbClr val="FF6B1B"/>
                </a:solidFill>
              </a:rPr>
              <a:t>Terminal Access</a:t>
            </a:r>
          </a:p>
          <a:p>
            <a:pPr lvl="2"/>
            <a:r>
              <a:rPr lang="en-US" sz="2600" b="1" dirty="0" smtClean="0">
                <a:solidFill>
                  <a:srgbClr val="00A6B5"/>
                </a:solidFill>
              </a:rPr>
              <a:t>Harbor Mobility</a:t>
            </a:r>
          </a:p>
          <a:p>
            <a:pPr lvl="2">
              <a:spcAft>
                <a:spcPts val="600"/>
              </a:spcAft>
            </a:pPr>
            <a:r>
              <a:rPr lang="en-US" sz="2600" b="1" dirty="0" smtClean="0">
                <a:solidFill>
                  <a:srgbClr val="FFB819"/>
                </a:solidFill>
              </a:rPr>
              <a:t>Freeway Connection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715" y="110756"/>
            <a:ext cx="8187070" cy="1143000"/>
          </a:xfrm>
        </p:spPr>
        <p:txBody>
          <a:bodyPr/>
          <a:lstStyle/>
          <a:p>
            <a:r>
              <a:rPr lang="en-US" dirty="0" smtClean="0"/>
              <a:t>Roadway Methodology – Both Harbors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98" y="3184009"/>
            <a:ext cx="366897" cy="366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67" y="3590821"/>
            <a:ext cx="383559" cy="38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2" y="4014295"/>
            <a:ext cx="346349" cy="3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7" y="122923"/>
            <a:ext cx="4769127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Regional Megaprojects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SR 167 and SR 509 Puget Sound Gateway Projec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30" y="0"/>
            <a:ext cx="4142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307" y="1389027"/>
            <a:ext cx="4759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Alaskan Way Viaduct Replacement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Puget Sound Gateway</a:t>
            </a:r>
          </a:p>
          <a:p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88234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671B"/>
                </a:solidFill>
              </a:rPr>
              <a:t>15</a:t>
            </a:r>
            <a:endParaRPr lang="en-US" dirty="0">
              <a:solidFill>
                <a:srgbClr val="FF671B"/>
              </a:solidFill>
            </a:endParaRPr>
          </a:p>
        </p:txBody>
      </p:sp>
      <p:pic>
        <p:nvPicPr>
          <p:cNvPr id="9" name="Picture 8" descr="cid:image001.png@01D0F51C.7DA614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05" y="5239105"/>
            <a:ext cx="682241" cy="4158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669258" y="522515"/>
            <a:ext cx="522515" cy="304712"/>
          </a:xfrm>
          <a:prstGeom prst="rect">
            <a:avLst/>
          </a:prstGeom>
          <a:solidFill>
            <a:srgbClr val="F2F2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10400" y="3390"/>
            <a:ext cx="49543" cy="914132"/>
          </a:xfrm>
          <a:prstGeom prst="straightConnector1">
            <a:avLst/>
          </a:prstGeom>
          <a:ln w="101600">
            <a:solidFill>
              <a:srgbClr val="FF671B">
                <a:alpha val="54000"/>
              </a:srgb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id:image001.png@01D0F51C.7DA614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39" y="464204"/>
            <a:ext cx="682241" cy="4158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705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/>
          <a:stretch/>
        </p:blipFill>
        <p:spPr>
          <a:xfrm>
            <a:off x="-11723" y="15169"/>
            <a:ext cx="9156119" cy="68428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09867" y="6452047"/>
            <a:ext cx="2133600" cy="365125"/>
          </a:xfrm>
        </p:spPr>
        <p:txBody>
          <a:bodyPr/>
          <a:lstStyle/>
          <a:p>
            <a:fld id="{8E21FF1C-5C2F-B349-92A7-F7A1C52987B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7896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439" y="188587"/>
            <a:ext cx="6658821" cy="7553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Harbor –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Roadway Projects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6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553"/>
            <a:ext cx="9080342" cy="9125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North Harbor – Roadway Priority List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297765"/>
              </p:ext>
            </p:extLst>
          </p:nvPr>
        </p:nvGraphicFramePr>
        <p:xfrm>
          <a:off x="-8164" y="457463"/>
          <a:ext cx="9152164" cy="643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357"/>
                <a:gridCol w="2328797"/>
                <a:gridCol w="602002"/>
                <a:gridCol w="602002"/>
                <a:gridCol w="602002"/>
                <a:gridCol w="602002"/>
                <a:gridCol w="602002"/>
              </a:tblGrid>
              <a:tr h="380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Name</a:t>
                      </a:r>
                      <a:endParaRPr lang="en-US" sz="1800" dirty="0"/>
                    </a:p>
                  </a:txBody>
                  <a:tcPr marL="87179" marR="87179" marT="43589" marB="4358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Need</a:t>
                      </a:r>
                      <a:endParaRPr lang="en-US" sz="1800" dirty="0"/>
                    </a:p>
                  </a:txBody>
                  <a:tcPr marL="87179" marR="87179" marT="43589" marB="43589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Type</a:t>
                      </a:r>
                      <a:endParaRPr lang="en-US" sz="1800" dirty="0"/>
                    </a:p>
                  </a:txBody>
                  <a:tcPr marL="87179" marR="87179" marT="43589" marB="4358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640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179" marR="87179" marT="43589" marB="43589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Intersection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179" marR="87179" marT="43589" marB="43589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ITS Application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179" marR="87179" marT="43589" marB="43589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Grade Separation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179" marR="87179" marT="43589" marB="43589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Pavement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179" marR="87179" marT="43589" marB="43589" vert="vert270" anchor="ctr">
                    <a:solidFill>
                      <a:schemeClr val="accent1"/>
                    </a:solidFill>
                  </a:tcPr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T-5 Access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T-18 Access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East Marginal Way Rehabilitation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Spokane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Truck-Only Lanes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Spokane ITS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6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EMW/Hanford/Main SIG Intersection</a:t>
                      </a: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Heavy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Haul (Not EMW)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RR Crossing Delay Warning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System</a:t>
                      </a:r>
                      <a:endParaRPr lang="en-US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Atlantic Corridor</a:t>
                      </a: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  <a:tr h="46957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Lander Grade Separation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174358" marR="87179" marT="43589" marB="43589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201" y="6524769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9" y="2216351"/>
            <a:ext cx="423474" cy="42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94" y="2695103"/>
            <a:ext cx="421065" cy="421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1" y="2226920"/>
            <a:ext cx="420624" cy="420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1" y="3650224"/>
            <a:ext cx="402336" cy="4023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1" y="4106580"/>
            <a:ext cx="402336" cy="40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72" y="5961748"/>
            <a:ext cx="423474" cy="4234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76" y="226454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6" y="2268772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43" y="270405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77" y="270405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97" y="316245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02" y="316245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0" y="3663297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90" y="412367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02" y="5531416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69" y="603354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647116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02" y="503564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02" y="601969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89" y="457121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55" y="4579452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54" y="270405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53" y="2273347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64" y="4566616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3151095"/>
            <a:ext cx="423474" cy="423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3639655"/>
            <a:ext cx="423474" cy="423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4096011"/>
            <a:ext cx="423474" cy="42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5037840"/>
            <a:ext cx="423474" cy="42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5501777"/>
            <a:ext cx="423474" cy="4234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6434526"/>
            <a:ext cx="423474" cy="4234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4567376"/>
            <a:ext cx="423474" cy="4234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2693898"/>
            <a:ext cx="423474" cy="4234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2216351"/>
            <a:ext cx="423474" cy="4234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7" y="5961748"/>
            <a:ext cx="423474" cy="4234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0" y="5565694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40" y="319326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62" y="3174598"/>
            <a:ext cx="402336" cy="4023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9" y="4087851"/>
            <a:ext cx="421065" cy="4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719118"/>
              </p:ext>
            </p:extLst>
          </p:nvPr>
        </p:nvGraphicFramePr>
        <p:xfrm>
          <a:off x="0" y="842294"/>
          <a:ext cx="9144001" cy="601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77"/>
                <a:gridCol w="3335222"/>
                <a:gridCol w="1968802"/>
              </a:tblGrid>
              <a:tr h="601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Name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 Agency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Estimated Cost 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T-5 Access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NWSA</a:t>
                      </a:r>
                      <a:r>
                        <a:rPr lang="en-US" sz="18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/ POS Stakeholders?</a:t>
                      </a:r>
                      <a:endParaRPr lang="en-US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$3.5-5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accent1"/>
                          </a:solidFill>
                        </a:rPr>
                        <a:t>T-18 Access</a:t>
                      </a:r>
                      <a:endParaRPr lang="en-US" sz="18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accent1"/>
                          </a:solidFill>
                        </a:rPr>
                        <a:t>NWSA</a:t>
                      </a:r>
                      <a:r>
                        <a:rPr lang="en-US" sz="1800" b="1" i="0" baseline="0" dirty="0" smtClean="0">
                          <a:solidFill>
                            <a:schemeClr val="accent1"/>
                          </a:solidFill>
                        </a:rPr>
                        <a:t> / POS Stakeholders?</a:t>
                      </a:r>
                      <a:endParaRPr lang="en-US" sz="1800" b="1" i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 smtClean="0">
                          <a:solidFill>
                            <a:schemeClr val="accent1"/>
                          </a:solidFill>
                        </a:rPr>
                        <a:t>$3-</a:t>
                      </a:r>
                      <a:r>
                        <a:rPr lang="en-US" sz="1800" b="1" i="0" baseline="0" dirty="0" smtClean="0">
                          <a:solidFill>
                            <a:schemeClr val="accent1"/>
                          </a:solidFill>
                        </a:rPr>
                        <a:t>4 million</a:t>
                      </a:r>
                      <a:endParaRPr lang="en-US" sz="18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East Marginal Way Rehabilitation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$48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Spokane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Truck Only-Lanes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$4.5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million</a:t>
                      </a:r>
                      <a:endParaRPr lang="en-US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Spokane ITS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$1.5 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million</a:t>
                      </a:r>
                      <a:endParaRPr lang="en-US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EMW/Hanford/SIG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Intersection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$13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Heavy Haul System (Not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EMW)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RR Crossing Delay Warning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$0.5 million</a:t>
                      </a: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Atlantic Corridor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97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S. Lander Grade Separation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City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Seattle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$140 million</a:t>
                      </a:r>
                    </a:p>
                  </a:txBody>
                  <a:tcPr marL="178174" marR="178174" marT="133631" marB="133631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1840" y="6584315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46" y="-112769"/>
            <a:ext cx="9080342" cy="91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North Harbor – Roadway Cost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844" y="5715000"/>
            <a:ext cx="818707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Road System – </a:t>
            </a:r>
            <a:r>
              <a:rPr lang="en-US" dirty="0" smtClean="0">
                <a:solidFill>
                  <a:schemeClr val="bg1"/>
                </a:solidFill>
              </a:rPr>
              <a:t>South </a:t>
            </a:r>
            <a:r>
              <a:rPr lang="en-US" dirty="0">
                <a:solidFill>
                  <a:schemeClr val="bg1"/>
                </a:solidFill>
              </a:rPr>
              <a:t>Harbor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" y="525"/>
            <a:ext cx="9146240" cy="706755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4617254" y="6109294"/>
            <a:ext cx="559596" cy="664234"/>
          </a:xfrm>
          <a:prstGeom prst="line">
            <a:avLst/>
          </a:prstGeom>
          <a:ln w="101600" cap="sq"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200275" y="4072760"/>
            <a:ext cx="1378834" cy="358094"/>
          </a:xfrm>
          <a:prstGeom prst="line">
            <a:avLst/>
          </a:prstGeom>
          <a:ln w="101600" cap="flat">
            <a:solidFill>
              <a:srgbClr val="00A6B5">
                <a:alpha val="25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7090913" y="1380558"/>
            <a:ext cx="2286001" cy="1648092"/>
          </a:xfrm>
          <a:custGeom>
            <a:avLst/>
            <a:gdLst>
              <a:gd name="connsiteX0" fmla="*/ 0 w 2139351"/>
              <a:gd name="connsiteY0" fmla="*/ 1621766 h 1621766"/>
              <a:gd name="connsiteX1" fmla="*/ 414068 w 2139351"/>
              <a:gd name="connsiteY1" fmla="*/ 836762 h 1621766"/>
              <a:gd name="connsiteX2" fmla="*/ 1026544 w 2139351"/>
              <a:gd name="connsiteY2" fmla="*/ 241540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414068 w 2139351"/>
              <a:gd name="connsiteY1" fmla="*/ 836762 h 1621766"/>
              <a:gd name="connsiteX2" fmla="*/ 1026544 w 2139351"/>
              <a:gd name="connsiteY2" fmla="*/ 241540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414068 w 2139351"/>
              <a:gd name="connsiteY1" fmla="*/ 836762 h 1621766"/>
              <a:gd name="connsiteX2" fmla="*/ 595223 w 2139351"/>
              <a:gd name="connsiteY2" fmla="*/ 586596 h 1621766"/>
              <a:gd name="connsiteX3" fmla="*/ 1026544 w 2139351"/>
              <a:gd name="connsiteY3" fmla="*/ 241540 h 1621766"/>
              <a:gd name="connsiteX4" fmla="*/ 2122099 w 2139351"/>
              <a:gd name="connsiteY4" fmla="*/ 0 h 1621766"/>
              <a:gd name="connsiteX5" fmla="*/ 2122099 w 2139351"/>
              <a:gd name="connsiteY5" fmla="*/ 0 h 1621766"/>
              <a:gd name="connsiteX6" fmla="*/ 2139351 w 2139351"/>
              <a:gd name="connsiteY6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595223 w 2139351"/>
              <a:gd name="connsiteY2" fmla="*/ 586596 h 1621766"/>
              <a:gd name="connsiteX3" fmla="*/ 1026544 w 2139351"/>
              <a:gd name="connsiteY3" fmla="*/ 241540 h 1621766"/>
              <a:gd name="connsiteX4" fmla="*/ 2122099 w 2139351"/>
              <a:gd name="connsiteY4" fmla="*/ 0 h 1621766"/>
              <a:gd name="connsiteX5" fmla="*/ 2122099 w 2139351"/>
              <a:gd name="connsiteY5" fmla="*/ 0 h 1621766"/>
              <a:gd name="connsiteX6" fmla="*/ 2139351 w 2139351"/>
              <a:gd name="connsiteY6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595223 w 2139351"/>
              <a:gd name="connsiteY2" fmla="*/ 586596 h 1621766"/>
              <a:gd name="connsiteX3" fmla="*/ 1026544 w 2139351"/>
              <a:gd name="connsiteY3" fmla="*/ 241540 h 1621766"/>
              <a:gd name="connsiteX4" fmla="*/ 2122099 w 2139351"/>
              <a:gd name="connsiteY4" fmla="*/ 0 h 1621766"/>
              <a:gd name="connsiteX5" fmla="*/ 2122099 w 2139351"/>
              <a:gd name="connsiteY5" fmla="*/ 0 h 1621766"/>
              <a:gd name="connsiteX6" fmla="*/ 2139351 w 2139351"/>
              <a:gd name="connsiteY6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595223 w 2139351"/>
              <a:gd name="connsiteY2" fmla="*/ 586596 h 1621766"/>
              <a:gd name="connsiteX3" fmla="*/ 1276710 w 2139351"/>
              <a:gd name="connsiteY3" fmla="*/ 181155 h 1621766"/>
              <a:gd name="connsiteX4" fmla="*/ 2122099 w 2139351"/>
              <a:gd name="connsiteY4" fmla="*/ 0 h 1621766"/>
              <a:gd name="connsiteX5" fmla="*/ 2122099 w 2139351"/>
              <a:gd name="connsiteY5" fmla="*/ 0 h 1621766"/>
              <a:gd name="connsiteX6" fmla="*/ 2139351 w 2139351"/>
              <a:gd name="connsiteY6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595223 w 2139351"/>
              <a:gd name="connsiteY2" fmla="*/ 586596 h 1621766"/>
              <a:gd name="connsiteX3" fmla="*/ 1276710 w 2139351"/>
              <a:gd name="connsiteY3" fmla="*/ 181155 h 1621766"/>
              <a:gd name="connsiteX4" fmla="*/ 2122099 w 2139351"/>
              <a:gd name="connsiteY4" fmla="*/ 0 h 1621766"/>
              <a:gd name="connsiteX5" fmla="*/ 2122099 w 2139351"/>
              <a:gd name="connsiteY5" fmla="*/ 0 h 1621766"/>
              <a:gd name="connsiteX6" fmla="*/ 2139351 w 2139351"/>
              <a:gd name="connsiteY6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1276710 w 2139351"/>
              <a:gd name="connsiteY2" fmla="*/ 181155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1276710 w 2139351"/>
              <a:gd name="connsiteY2" fmla="*/ 181155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1276710 w 2139351"/>
              <a:gd name="connsiteY2" fmla="*/ 181155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258793 w 2139351"/>
              <a:gd name="connsiteY1" fmla="*/ 983411 h 1621766"/>
              <a:gd name="connsiteX2" fmla="*/ 1276710 w 2139351"/>
              <a:gd name="connsiteY2" fmla="*/ 181155 h 1621766"/>
              <a:gd name="connsiteX3" fmla="*/ 2122099 w 2139351"/>
              <a:gd name="connsiteY3" fmla="*/ 0 h 1621766"/>
              <a:gd name="connsiteX4" fmla="*/ 2122099 w 2139351"/>
              <a:gd name="connsiteY4" fmla="*/ 0 h 1621766"/>
              <a:gd name="connsiteX5" fmla="*/ 2139351 w 2139351"/>
              <a:gd name="connsiteY5" fmla="*/ 17253 h 1621766"/>
              <a:gd name="connsiteX0" fmla="*/ 0 w 2139351"/>
              <a:gd name="connsiteY0" fmla="*/ 1621766 h 1621766"/>
              <a:gd name="connsiteX1" fmla="*/ 1276710 w 2139351"/>
              <a:gd name="connsiteY1" fmla="*/ 181155 h 1621766"/>
              <a:gd name="connsiteX2" fmla="*/ 2122099 w 2139351"/>
              <a:gd name="connsiteY2" fmla="*/ 0 h 1621766"/>
              <a:gd name="connsiteX3" fmla="*/ 2122099 w 2139351"/>
              <a:gd name="connsiteY3" fmla="*/ 0 h 1621766"/>
              <a:gd name="connsiteX4" fmla="*/ 2139351 w 2139351"/>
              <a:gd name="connsiteY4" fmla="*/ 17253 h 1621766"/>
              <a:gd name="connsiteX0" fmla="*/ 0 w 2139351"/>
              <a:gd name="connsiteY0" fmla="*/ 1621766 h 1621766"/>
              <a:gd name="connsiteX1" fmla="*/ 1276710 w 2139351"/>
              <a:gd name="connsiteY1" fmla="*/ 181155 h 1621766"/>
              <a:gd name="connsiteX2" fmla="*/ 2122099 w 2139351"/>
              <a:gd name="connsiteY2" fmla="*/ 0 h 1621766"/>
              <a:gd name="connsiteX3" fmla="*/ 2122099 w 2139351"/>
              <a:gd name="connsiteY3" fmla="*/ 0 h 1621766"/>
              <a:gd name="connsiteX4" fmla="*/ 2139351 w 2139351"/>
              <a:gd name="connsiteY4" fmla="*/ 17253 h 1621766"/>
              <a:gd name="connsiteX0" fmla="*/ 0 w 2139351"/>
              <a:gd name="connsiteY0" fmla="*/ 1621766 h 1621766"/>
              <a:gd name="connsiteX1" fmla="*/ 1276710 w 2139351"/>
              <a:gd name="connsiteY1" fmla="*/ 181155 h 1621766"/>
              <a:gd name="connsiteX2" fmla="*/ 2122099 w 2139351"/>
              <a:gd name="connsiteY2" fmla="*/ 0 h 1621766"/>
              <a:gd name="connsiteX3" fmla="*/ 2122099 w 2139351"/>
              <a:gd name="connsiteY3" fmla="*/ 0 h 1621766"/>
              <a:gd name="connsiteX4" fmla="*/ 2139351 w 2139351"/>
              <a:gd name="connsiteY4" fmla="*/ 17253 h 1621766"/>
              <a:gd name="connsiteX0" fmla="*/ 0 w 2122099"/>
              <a:gd name="connsiteY0" fmla="*/ 1621766 h 1621766"/>
              <a:gd name="connsiteX1" fmla="*/ 1276710 w 2122099"/>
              <a:gd name="connsiteY1" fmla="*/ 181155 h 1621766"/>
              <a:gd name="connsiteX2" fmla="*/ 2122099 w 2122099"/>
              <a:gd name="connsiteY2" fmla="*/ 0 h 1621766"/>
              <a:gd name="connsiteX3" fmla="*/ 2122099 w 2122099"/>
              <a:gd name="connsiteY3" fmla="*/ 0 h 1621766"/>
              <a:gd name="connsiteX0" fmla="*/ 0 w 2260122"/>
              <a:gd name="connsiteY0" fmla="*/ 1623974 h 1623974"/>
              <a:gd name="connsiteX1" fmla="*/ 1276710 w 2260122"/>
              <a:gd name="connsiteY1" fmla="*/ 183363 h 1623974"/>
              <a:gd name="connsiteX2" fmla="*/ 2122099 w 2260122"/>
              <a:gd name="connsiteY2" fmla="*/ 2208 h 1623974"/>
              <a:gd name="connsiteX3" fmla="*/ 2260122 w 2260122"/>
              <a:gd name="connsiteY3" fmla="*/ 88472 h 1623974"/>
              <a:gd name="connsiteX0" fmla="*/ 0 w 2260122"/>
              <a:gd name="connsiteY0" fmla="*/ 1579183 h 1579183"/>
              <a:gd name="connsiteX1" fmla="*/ 1276710 w 2260122"/>
              <a:gd name="connsiteY1" fmla="*/ 138572 h 1579183"/>
              <a:gd name="connsiteX2" fmla="*/ 2260122 w 2260122"/>
              <a:gd name="connsiteY2" fmla="*/ 43681 h 1579183"/>
              <a:gd name="connsiteX0" fmla="*/ 0 w 2260122"/>
              <a:gd name="connsiteY0" fmla="*/ 1593374 h 1593374"/>
              <a:gd name="connsiteX1" fmla="*/ 1276710 w 2260122"/>
              <a:gd name="connsiteY1" fmla="*/ 152763 h 1593374"/>
              <a:gd name="connsiteX2" fmla="*/ 2260122 w 2260122"/>
              <a:gd name="connsiteY2" fmla="*/ 57872 h 1593374"/>
              <a:gd name="connsiteX0" fmla="*/ 0 w 2260122"/>
              <a:gd name="connsiteY0" fmla="*/ 1588687 h 1588687"/>
              <a:gd name="connsiteX1" fmla="*/ 1199072 w 2260122"/>
              <a:gd name="connsiteY1" fmla="*/ 156702 h 1588687"/>
              <a:gd name="connsiteX2" fmla="*/ 2260122 w 2260122"/>
              <a:gd name="connsiteY2" fmla="*/ 53185 h 1588687"/>
              <a:gd name="connsiteX0" fmla="*/ 0 w 2260122"/>
              <a:gd name="connsiteY0" fmla="*/ 1553201 h 1553201"/>
              <a:gd name="connsiteX1" fmla="*/ 1199072 w 2260122"/>
              <a:gd name="connsiteY1" fmla="*/ 121216 h 1553201"/>
              <a:gd name="connsiteX2" fmla="*/ 2260122 w 2260122"/>
              <a:gd name="connsiteY2" fmla="*/ 17699 h 1553201"/>
              <a:gd name="connsiteX0" fmla="*/ 0 w 2260122"/>
              <a:gd name="connsiteY0" fmla="*/ 1553201 h 1553201"/>
              <a:gd name="connsiteX1" fmla="*/ 1199072 w 2260122"/>
              <a:gd name="connsiteY1" fmla="*/ 121216 h 1553201"/>
              <a:gd name="connsiteX2" fmla="*/ 2260122 w 2260122"/>
              <a:gd name="connsiteY2" fmla="*/ 17699 h 1553201"/>
              <a:gd name="connsiteX0" fmla="*/ 0 w 2286001"/>
              <a:gd name="connsiteY0" fmla="*/ 1648092 h 1648092"/>
              <a:gd name="connsiteX1" fmla="*/ 1224951 w 2286001"/>
              <a:gd name="connsiteY1" fmla="*/ 121216 h 1648092"/>
              <a:gd name="connsiteX2" fmla="*/ 2286001 w 2286001"/>
              <a:gd name="connsiteY2" fmla="*/ 17699 h 164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1" h="1648092">
                <a:moveTo>
                  <a:pt x="0" y="1648092"/>
                </a:moveTo>
                <a:cubicBezTo>
                  <a:pt x="283234" y="709610"/>
                  <a:pt x="871268" y="253487"/>
                  <a:pt x="1224951" y="121216"/>
                </a:cubicBezTo>
                <a:cubicBezTo>
                  <a:pt x="1696529" y="-31184"/>
                  <a:pt x="2081124" y="-5664"/>
                  <a:pt x="2286001" y="17699"/>
                </a:cubicBezTo>
              </a:path>
            </a:pathLst>
          </a:custGeom>
          <a:noFill/>
          <a:ln w="117475" cap="rnd">
            <a:solidFill>
              <a:srgbClr val="FFB819">
                <a:alpha val="2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6176190" y="4260241"/>
            <a:ext cx="850900" cy="1193800"/>
          </a:xfrm>
          <a:custGeom>
            <a:avLst/>
            <a:gdLst>
              <a:gd name="connsiteX0" fmla="*/ 165100 w 863600"/>
              <a:gd name="connsiteY0" fmla="*/ 0 h 958850"/>
              <a:gd name="connsiteX1" fmla="*/ 0 w 863600"/>
              <a:gd name="connsiteY1" fmla="*/ 139700 h 958850"/>
              <a:gd name="connsiteX2" fmla="*/ 682625 w 863600"/>
              <a:gd name="connsiteY2" fmla="*/ 958850 h 958850"/>
              <a:gd name="connsiteX3" fmla="*/ 863600 w 863600"/>
              <a:gd name="connsiteY3" fmla="*/ 796925 h 958850"/>
              <a:gd name="connsiteX4" fmla="*/ 165100 w 863600"/>
              <a:gd name="connsiteY4" fmla="*/ 0 h 958850"/>
              <a:gd name="connsiteX0" fmla="*/ 165100 w 863600"/>
              <a:gd name="connsiteY0" fmla="*/ 0 h 958850"/>
              <a:gd name="connsiteX1" fmla="*/ 0 w 863600"/>
              <a:gd name="connsiteY1" fmla="*/ 139700 h 958850"/>
              <a:gd name="connsiteX2" fmla="*/ 682625 w 863600"/>
              <a:gd name="connsiteY2" fmla="*/ 958850 h 958850"/>
              <a:gd name="connsiteX3" fmla="*/ 863600 w 863600"/>
              <a:gd name="connsiteY3" fmla="*/ 796925 h 958850"/>
              <a:gd name="connsiteX4" fmla="*/ 256540 w 863600"/>
              <a:gd name="connsiteY4" fmla="*/ 91440 h 958850"/>
              <a:gd name="connsiteX0" fmla="*/ 165100 w 863600"/>
              <a:gd name="connsiteY0" fmla="*/ 0 h 958850"/>
              <a:gd name="connsiteX1" fmla="*/ 0 w 863600"/>
              <a:gd name="connsiteY1" fmla="*/ 139700 h 958850"/>
              <a:gd name="connsiteX2" fmla="*/ 682625 w 863600"/>
              <a:gd name="connsiteY2" fmla="*/ 958850 h 958850"/>
              <a:gd name="connsiteX3" fmla="*/ 863600 w 863600"/>
              <a:gd name="connsiteY3" fmla="*/ 796925 h 958850"/>
              <a:gd name="connsiteX4" fmla="*/ 256540 w 863600"/>
              <a:gd name="connsiteY4" fmla="*/ 91440 h 958850"/>
              <a:gd name="connsiteX5" fmla="*/ 254000 w 863600"/>
              <a:gd name="connsiteY5" fmla="*/ 92075 h 958850"/>
              <a:gd name="connsiteX0" fmla="*/ 165100 w 863600"/>
              <a:gd name="connsiteY0" fmla="*/ 231775 h 1190625"/>
              <a:gd name="connsiteX1" fmla="*/ 0 w 863600"/>
              <a:gd name="connsiteY1" fmla="*/ 371475 h 1190625"/>
              <a:gd name="connsiteX2" fmla="*/ 682625 w 863600"/>
              <a:gd name="connsiteY2" fmla="*/ 1190625 h 1190625"/>
              <a:gd name="connsiteX3" fmla="*/ 863600 w 863600"/>
              <a:gd name="connsiteY3" fmla="*/ 1028700 h 1190625"/>
              <a:gd name="connsiteX4" fmla="*/ 256540 w 863600"/>
              <a:gd name="connsiteY4" fmla="*/ 323215 h 1190625"/>
              <a:gd name="connsiteX5" fmla="*/ 193675 w 863600"/>
              <a:gd name="connsiteY5" fmla="*/ 0 h 1190625"/>
              <a:gd name="connsiteX0" fmla="*/ 165100 w 863600"/>
              <a:gd name="connsiteY0" fmla="*/ 231775 h 1190625"/>
              <a:gd name="connsiteX1" fmla="*/ 0 w 863600"/>
              <a:gd name="connsiteY1" fmla="*/ 371475 h 1190625"/>
              <a:gd name="connsiteX2" fmla="*/ 682625 w 863600"/>
              <a:gd name="connsiteY2" fmla="*/ 1190625 h 1190625"/>
              <a:gd name="connsiteX3" fmla="*/ 863600 w 863600"/>
              <a:gd name="connsiteY3" fmla="*/ 1028700 h 1190625"/>
              <a:gd name="connsiteX4" fmla="*/ 167640 w 863600"/>
              <a:gd name="connsiteY4" fmla="*/ 227965 h 1190625"/>
              <a:gd name="connsiteX5" fmla="*/ 193675 w 863600"/>
              <a:gd name="connsiteY5" fmla="*/ 0 h 1190625"/>
              <a:gd name="connsiteX0" fmla="*/ 165100 w 863600"/>
              <a:gd name="connsiteY0" fmla="*/ 234950 h 1193800"/>
              <a:gd name="connsiteX1" fmla="*/ 0 w 863600"/>
              <a:gd name="connsiteY1" fmla="*/ 374650 h 1193800"/>
              <a:gd name="connsiteX2" fmla="*/ 682625 w 863600"/>
              <a:gd name="connsiteY2" fmla="*/ 1193800 h 1193800"/>
              <a:gd name="connsiteX3" fmla="*/ 863600 w 863600"/>
              <a:gd name="connsiteY3" fmla="*/ 1031875 h 1193800"/>
              <a:gd name="connsiteX4" fmla="*/ 167640 w 863600"/>
              <a:gd name="connsiteY4" fmla="*/ 231140 h 1193800"/>
              <a:gd name="connsiteX5" fmla="*/ 177800 w 863600"/>
              <a:gd name="connsiteY5" fmla="*/ 0 h 1193800"/>
              <a:gd name="connsiteX0" fmla="*/ 165100 w 863600"/>
              <a:gd name="connsiteY0" fmla="*/ 234950 h 1193800"/>
              <a:gd name="connsiteX1" fmla="*/ 0 w 863600"/>
              <a:gd name="connsiteY1" fmla="*/ 374650 h 1193800"/>
              <a:gd name="connsiteX2" fmla="*/ 682625 w 863600"/>
              <a:gd name="connsiteY2" fmla="*/ 1193800 h 1193800"/>
              <a:gd name="connsiteX3" fmla="*/ 863600 w 863600"/>
              <a:gd name="connsiteY3" fmla="*/ 1044575 h 1193800"/>
              <a:gd name="connsiteX4" fmla="*/ 167640 w 863600"/>
              <a:gd name="connsiteY4" fmla="*/ 231140 h 1193800"/>
              <a:gd name="connsiteX5" fmla="*/ 177800 w 863600"/>
              <a:gd name="connsiteY5" fmla="*/ 0 h 1193800"/>
              <a:gd name="connsiteX0" fmla="*/ 165100 w 850900"/>
              <a:gd name="connsiteY0" fmla="*/ 234950 h 1193800"/>
              <a:gd name="connsiteX1" fmla="*/ 0 w 850900"/>
              <a:gd name="connsiteY1" fmla="*/ 374650 h 1193800"/>
              <a:gd name="connsiteX2" fmla="*/ 682625 w 850900"/>
              <a:gd name="connsiteY2" fmla="*/ 1193800 h 1193800"/>
              <a:gd name="connsiteX3" fmla="*/ 850900 w 850900"/>
              <a:gd name="connsiteY3" fmla="*/ 1041400 h 1193800"/>
              <a:gd name="connsiteX4" fmla="*/ 167640 w 850900"/>
              <a:gd name="connsiteY4" fmla="*/ 231140 h 1193800"/>
              <a:gd name="connsiteX5" fmla="*/ 177800 w 850900"/>
              <a:gd name="connsiteY5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900" h="1193800">
                <a:moveTo>
                  <a:pt x="165100" y="234950"/>
                </a:moveTo>
                <a:lnTo>
                  <a:pt x="0" y="374650"/>
                </a:lnTo>
                <a:lnTo>
                  <a:pt x="682625" y="1193800"/>
                </a:lnTo>
                <a:lnTo>
                  <a:pt x="850900" y="1041400"/>
                </a:lnTo>
                <a:lnTo>
                  <a:pt x="167640" y="231140"/>
                </a:lnTo>
                <a:cubicBezTo>
                  <a:pt x="66040" y="113665"/>
                  <a:pt x="178329" y="-132"/>
                  <a:pt x="177800" y="0"/>
                </a:cubicBezTo>
              </a:path>
            </a:pathLst>
          </a:custGeom>
          <a:noFill/>
          <a:ln w="101600" cap="rnd">
            <a:solidFill>
              <a:srgbClr val="FFB819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905500" y="5213923"/>
            <a:ext cx="696140" cy="513029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683375" y="4556125"/>
            <a:ext cx="771525" cy="727074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674295" y="4523447"/>
            <a:ext cx="775885" cy="541355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1299521" y="1568351"/>
            <a:ext cx="5611505" cy="863079"/>
          </a:xfrm>
          <a:custGeom>
            <a:avLst/>
            <a:gdLst>
              <a:gd name="connsiteX0" fmla="*/ 0 w 4724400"/>
              <a:gd name="connsiteY0" fmla="*/ 552450 h 552450"/>
              <a:gd name="connsiteX1" fmla="*/ 1323975 w 4724400"/>
              <a:gd name="connsiteY1" fmla="*/ 76200 h 552450"/>
              <a:gd name="connsiteX2" fmla="*/ 4724400 w 4724400"/>
              <a:gd name="connsiteY2" fmla="*/ 0 h 552450"/>
              <a:gd name="connsiteX3" fmla="*/ 4724400 w 4724400"/>
              <a:gd name="connsiteY3" fmla="*/ 0 h 552450"/>
              <a:gd name="connsiteX0" fmla="*/ 0 w 5611505"/>
              <a:gd name="connsiteY0" fmla="*/ 845877 h 845877"/>
              <a:gd name="connsiteX1" fmla="*/ 2211080 w 5611505"/>
              <a:gd name="connsiteY1" fmla="*/ 76200 h 845877"/>
              <a:gd name="connsiteX2" fmla="*/ 5611505 w 5611505"/>
              <a:gd name="connsiteY2" fmla="*/ 0 h 845877"/>
              <a:gd name="connsiteX3" fmla="*/ 5611505 w 5611505"/>
              <a:gd name="connsiteY3" fmla="*/ 0 h 845877"/>
              <a:gd name="connsiteX0" fmla="*/ 0 w 5611505"/>
              <a:gd name="connsiteY0" fmla="*/ 845877 h 845877"/>
              <a:gd name="connsiteX1" fmla="*/ 399625 w 5611505"/>
              <a:gd name="connsiteY1" fmla="*/ 706129 h 845877"/>
              <a:gd name="connsiteX2" fmla="*/ 2211080 w 5611505"/>
              <a:gd name="connsiteY2" fmla="*/ 76200 h 845877"/>
              <a:gd name="connsiteX3" fmla="*/ 5611505 w 5611505"/>
              <a:gd name="connsiteY3" fmla="*/ 0 h 845877"/>
              <a:gd name="connsiteX4" fmla="*/ 5611505 w 5611505"/>
              <a:gd name="connsiteY4" fmla="*/ 0 h 845877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2211080 w 5611505"/>
              <a:gd name="connsiteY2" fmla="*/ 76200 h 863079"/>
              <a:gd name="connsiteX3" fmla="*/ 5611505 w 5611505"/>
              <a:gd name="connsiteY3" fmla="*/ 0 h 863079"/>
              <a:gd name="connsiteX4" fmla="*/ 5611505 w 5611505"/>
              <a:gd name="connsiteY4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1464150 w 5611505"/>
              <a:gd name="connsiteY2" fmla="*/ 508237 h 863079"/>
              <a:gd name="connsiteX3" fmla="*/ 2211080 w 5611505"/>
              <a:gd name="connsiteY3" fmla="*/ 76200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911416 w 5611505"/>
              <a:gd name="connsiteY2" fmla="*/ 583300 h 863079"/>
              <a:gd name="connsiteX3" fmla="*/ 2211080 w 5611505"/>
              <a:gd name="connsiteY3" fmla="*/ 76200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911416 w 5611505"/>
              <a:gd name="connsiteY2" fmla="*/ 583300 h 863079"/>
              <a:gd name="connsiteX3" fmla="*/ 2176960 w 5611505"/>
              <a:gd name="connsiteY3" fmla="*/ 89848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911416 w 5611505"/>
              <a:gd name="connsiteY2" fmla="*/ 583300 h 863079"/>
              <a:gd name="connsiteX3" fmla="*/ 2088249 w 5611505"/>
              <a:gd name="connsiteY3" fmla="*/ 110320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911416 w 5611505"/>
              <a:gd name="connsiteY2" fmla="*/ 583300 h 863079"/>
              <a:gd name="connsiteX3" fmla="*/ 2129192 w 5611505"/>
              <a:gd name="connsiteY3" fmla="*/ 96672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  <a:gd name="connsiteX0" fmla="*/ 0 w 5611505"/>
              <a:gd name="connsiteY0" fmla="*/ 845877 h 863079"/>
              <a:gd name="connsiteX1" fmla="*/ 884120 w 5611505"/>
              <a:gd name="connsiteY1" fmla="*/ 863079 h 863079"/>
              <a:gd name="connsiteX2" fmla="*/ 890945 w 5611505"/>
              <a:gd name="connsiteY2" fmla="*/ 596947 h 863079"/>
              <a:gd name="connsiteX3" fmla="*/ 2129192 w 5611505"/>
              <a:gd name="connsiteY3" fmla="*/ 96672 h 863079"/>
              <a:gd name="connsiteX4" fmla="*/ 5611505 w 5611505"/>
              <a:gd name="connsiteY4" fmla="*/ 0 h 863079"/>
              <a:gd name="connsiteX5" fmla="*/ 5611505 w 5611505"/>
              <a:gd name="connsiteY5" fmla="*/ 0 h 8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505" h="863079">
                <a:moveTo>
                  <a:pt x="0" y="845877"/>
                </a:moveTo>
                <a:lnTo>
                  <a:pt x="884120" y="863079"/>
                </a:lnTo>
                <a:lnTo>
                  <a:pt x="890945" y="596947"/>
                </a:lnTo>
                <a:lnTo>
                  <a:pt x="2129192" y="96672"/>
                </a:lnTo>
                <a:lnTo>
                  <a:pt x="5611505" y="0"/>
                </a:lnTo>
                <a:lnTo>
                  <a:pt x="5611505" y="0"/>
                </a:lnTo>
              </a:path>
            </a:pathLst>
          </a:custGeom>
          <a:noFill/>
          <a:ln w="101600" cap="sq">
            <a:solidFill>
              <a:srgbClr val="00A6B5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ular Callout 77"/>
          <p:cNvSpPr/>
          <p:nvPr/>
        </p:nvSpPr>
        <p:spPr>
          <a:xfrm>
            <a:off x="5132348" y="865229"/>
            <a:ext cx="1060669" cy="402336"/>
          </a:xfrm>
          <a:prstGeom prst="wedgeRectCallout">
            <a:avLst>
              <a:gd name="adj1" fmla="val 53702"/>
              <a:gd name="adj2" fmla="val 13352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A6B5"/>
                </a:solidFill>
              </a:rPr>
              <a:t>Taylor Way Heavy Haul</a:t>
            </a:r>
            <a:endParaRPr lang="en-US" sz="1100" dirty="0">
              <a:solidFill>
                <a:srgbClr val="00A6B5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>
            <a:off x="3619500" y="2579918"/>
            <a:ext cx="1060669" cy="402336"/>
          </a:xfrm>
          <a:prstGeom prst="wedgeRectCallout">
            <a:avLst>
              <a:gd name="adj1" fmla="val -160026"/>
              <a:gd name="adj2" fmla="val -93751"/>
            </a:avLst>
          </a:prstGeom>
          <a:solidFill>
            <a:srgbClr val="00A6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Arterial ITS Program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Rectangular Callout 80"/>
          <p:cNvSpPr/>
          <p:nvPr/>
        </p:nvSpPr>
        <p:spPr>
          <a:xfrm>
            <a:off x="3567643" y="2579918"/>
            <a:ext cx="1075158" cy="1224148"/>
          </a:xfrm>
          <a:custGeom>
            <a:avLst/>
            <a:gdLst>
              <a:gd name="connsiteX0" fmla="*/ 0 w 1060669"/>
              <a:gd name="connsiteY0" fmla="*/ 0 h 402336"/>
              <a:gd name="connsiteX1" fmla="*/ 176778 w 1060669"/>
              <a:gd name="connsiteY1" fmla="*/ 0 h 402336"/>
              <a:gd name="connsiteX2" fmla="*/ 176778 w 1060669"/>
              <a:gd name="connsiteY2" fmla="*/ 0 h 402336"/>
              <a:gd name="connsiteX3" fmla="*/ 441945 w 1060669"/>
              <a:gd name="connsiteY3" fmla="*/ 0 h 402336"/>
              <a:gd name="connsiteX4" fmla="*/ 1060669 w 1060669"/>
              <a:gd name="connsiteY4" fmla="*/ 0 h 402336"/>
              <a:gd name="connsiteX5" fmla="*/ 1060669 w 1060669"/>
              <a:gd name="connsiteY5" fmla="*/ 234696 h 402336"/>
              <a:gd name="connsiteX6" fmla="*/ 1060669 w 1060669"/>
              <a:gd name="connsiteY6" fmla="*/ 234696 h 402336"/>
              <a:gd name="connsiteX7" fmla="*/ 1060669 w 1060669"/>
              <a:gd name="connsiteY7" fmla="*/ 335280 h 402336"/>
              <a:gd name="connsiteX8" fmla="*/ 1060669 w 1060669"/>
              <a:gd name="connsiteY8" fmla="*/ 402336 h 402336"/>
              <a:gd name="connsiteX9" fmla="*/ 441945 w 1060669"/>
              <a:gd name="connsiteY9" fmla="*/ 402336 h 402336"/>
              <a:gd name="connsiteX10" fmla="*/ -14489 w 1060669"/>
              <a:gd name="connsiteY10" fmla="*/ 1224148 h 402336"/>
              <a:gd name="connsiteX11" fmla="*/ 176778 w 1060669"/>
              <a:gd name="connsiteY11" fmla="*/ 402336 h 402336"/>
              <a:gd name="connsiteX12" fmla="*/ 0 w 1060669"/>
              <a:gd name="connsiteY12" fmla="*/ 402336 h 402336"/>
              <a:gd name="connsiteX13" fmla="*/ 0 w 1060669"/>
              <a:gd name="connsiteY13" fmla="*/ 335280 h 402336"/>
              <a:gd name="connsiteX14" fmla="*/ 0 w 1060669"/>
              <a:gd name="connsiteY14" fmla="*/ 234696 h 402336"/>
              <a:gd name="connsiteX15" fmla="*/ 0 w 1060669"/>
              <a:gd name="connsiteY15" fmla="*/ 234696 h 402336"/>
              <a:gd name="connsiteX16" fmla="*/ 0 w 1060669"/>
              <a:gd name="connsiteY16" fmla="*/ 0 h 402336"/>
              <a:gd name="connsiteX0" fmla="*/ 14489 w 1075158"/>
              <a:gd name="connsiteY0" fmla="*/ 0 h 1224148"/>
              <a:gd name="connsiteX1" fmla="*/ 191267 w 1075158"/>
              <a:gd name="connsiteY1" fmla="*/ 0 h 1224148"/>
              <a:gd name="connsiteX2" fmla="*/ 191267 w 1075158"/>
              <a:gd name="connsiteY2" fmla="*/ 0 h 1224148"/>
              <a:gd name="connsiteX3" fmla="*/ 456434 w 1075158"/>
              <a:gd name="connsiteY3" fmla="*/ 0 h 1224148"/>
              <a:gd name="connsiteX4" fmla="*/ 1075158 w 1075158"/>
              <a:gd name="connsiteY4" fmla="*/ 0 h 1224148"/>
              <a:gd name="connsiteX5" fmla="*/ 1075158 w 1075158"/>
              <a:gd name="connsiteY5" fmla="*/ 234696 h 1224148"/>
              <a:gd name="connsiteX6" fmla="*/ 1075158 w 1075158"/>
              <a:gd name="connsiteY6" fmla="*/ 234696 h 1224148"/>
              <a:gd name="connsiteX7" fmla="*/ 1075158 w 1075158"/>
              <a:gd name="connsiteY7" fmla="*/ 335280 h 1224148"/>
              <a:gd name="connsiteX8" fmla="*/ 1075158 w 1075158"/>
              <a:gd name="connsiteY8" fmla="*/ 402336 h 1224148"/>
              <a:gd name="connsiteX9" fmla="*/ 456434 w 1075158"/>
              <a:gd name="connsiteY9" fmla="*/ 402336 h 1224148"/>
              <a:gd name="connsiteX10" fmla="*/ 0 w 1075158"/>
              <a:gd name="connsiteY10" fmla="*/ 1224148 h 1224148"/>
              <a:gd name="connsiteX11" fmla="*/ 324617 w 1075158"/>
              <a:gd name="connsiteY11" fmla="*/ 411861 h 1224148"/>
              <a:gd name="connsiteX12" fmla="*/ 14489 w 1075158"/>
              <a:gd name="connsiteY12" fmla="*/ 402336 h 1224148"/>
              <a:gd name="connsiteX13" fmla="*/ 14489 w 1075158"/>
              <a:gd name="connsiteY13" fmla="*/ 335280 h 1224148"/>
              <a:gd name="connsiteX14" fmla="*/ 14489 w 1075158"/>
              <a:gd name="connsiteY14" fmla="*/ 234696 h 1224148"/>
              <a:gd name="connsiteX15" fmla="*/ 14489 w 1075158"/>
              <a:gd name="connsiteY15" fmla="*/ 234696 h 1224148"/>
              <a:gd name="connsiteX16" fmla="*/ 14489 w 1075158"/>
              <a:gd name="connsiteY16" fmla="*/ 0 h 12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5158" h="1224148">
                <a:moveTo>
                  <a:pt x="14489" y="0"/>
                </a:moveTo>
                <a:lnTo>
                  <a:pt x="191267" y="0"/>
                </a:lnTo>
                <a:lnTo>
                  <a:pt x="191267" y="0"/>
                </a:lnTo>
                <a:lnTo>
                  <a:pt x="456434" y="0"/>
                </a:lnTo>
                <a:lnTo>
                  <a:pt x="1075158" y="0"/>
                </a:lnTo>
                <a:lnTo>
                  <a:pt x="1075158" y="234696"/>
                </a:lnTo>
                <a:lnTo>
                  <a:pt x="1075158" y="234696"/>
                </a:lnTo>
                <a:lnTo>
                  <a:pt x="1075158" y="335280"/>
                </a:lnTo>
                <a:lnTo>
                  <a:pt x="1075158" y="402336"/>
                </a:lnTo>
                <a:lnTo>
                  <a:pt x="456434" y="402336"/>
                </a:lnTo>
                <a:lnTo>
                  <a:pt x="0" y="1224148"/>
                </a:lnTo>
                <a:lnTo>
                  <a:pt x="324617" y="411861"/>
                </a:lnTo>
                <a:lnTo>
                  <a:pt x="14489" y="402336"/>
                </a:lnTo>
                <a:lnTo>
                  <a:pt x="14489" y="335280"/>
                </a:lnTo>
                <a:lnTo>
                  <a:pt x="14489" y="234696"/>
                </a:lnTo>
                <a:lnTo>
                  <a:pt x="14489" y="234696"/>
                </a:lnTo>
                <a:lnTo>
                  <a:pt x="14489" y="0"/>
                </a:lnTo>
                <a:close/>
              </a:path>
            </a:pathLst>
          </a:custGeom>
          <a:solidFill>
            <a:srgbClr val="00A6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3582132" y="2559370"/>
            <a:ext cx="1060669" cy="402336"/>
          </a:xfrm>
          <a:prstGeom prst="wedgeRectCallout">
            <a:avLst>
              <a:gd name="adj1" fmla="val 69920"/>
              <a:gd name="adj2" fmla="val 174793"/>
            </a:avLst>
          </a:prstGeom>
          <a:solidFill>
            <a:srgbClr val="00A6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Arterial ITS Program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7764339" y="1487350"/>
            <a:ext cx="1060669" cy="402336"/>
          </a:xfrm>
          <a:prstGeom prst="wedgeRectCallout">
            <a:avLst>
              <a:gd name="adj1" fmla="val -86688"/>
              <a:gd name="adj2" fmla="val 180081"/>
            </a:avLst>
          </a:prstGeom>
          <a:solidFill>
            <a:srgbClr val="FFB8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SR 167 Extension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7817428" y="4270957"/>
            <a:ext cx="1060669" cy="558657"/>
          </a:xfrm>
          <a:prstGeom prst="wedgeRectCallout">
            <a:avLst>
              <a:gd name="adj1" fmla="val -142065"/>
              <a:gd name="adj2" fmla="val 100128"/>
            </a:avLst>
          </a:prstGeom>
          <a:solidFill>
            <a:srgbClr val="FFB8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Port of Tacoma/I-5 Interchange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8" name="Rectangular Callout 87"/>
          <p:cNvSpPr/>
          <p:nvPr/>
        </p:nvSpPr>
        <p:spPr>
          <a:xfrm>
            <a:off x="5605690" y="6094184"/>
            <a:ext cx="1197974" cy="592507"/>
          </a:xfrm>
          <a:prstGeom prst="wedgeRectCallout">
            <a:avLst>
              <a:gd name="adj1" fmla="val -110762"/>
              <a:gd name="adj2" fmla="val 9826"/>
            </a:avLst>
          </a:prstGeom>
          <a:solidFill>
            <a:srgbClr val="00A6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ECF53"/>
                </a:solidFill>
              </a:rPr>
              <a:t>Old Pacific Hwy Bridge  Sections</a:t>
            </a:r>
            <a:endParaRPr lang="en-US" sz="1100" dirty="0">
              <a:solidFill>
                <a:srgbClr val="FECF53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2139577" y="3959203"/>
            <a:ext cx="1335846" cy="469512"/>
          </a:xfrm>
          <a:prstGeom prst="line">
            <a:avLst/>
          </a:prstGeom>
          <a:ln w="101600" cap="flat">
            <a:solidFill>
              <a:srgbClr val="FF6B1B">
                <a:alpha val="25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168080" y="3590288"/>
            <a:ext cx="198602" cy="537882"/>
          </a:xfrm>
          <a:custGeom>
            <a:avLst/>
            <a:gdLst>
              <a:gd name="connsiteX0" fmla="*/ 190327 w 198602"/>
              <a:gd name="connsiteY0" fmla="*/ 537882 h 537882"/>
              <a:gd name="connsiteX1" fmla="*/ 198602 w 198602"/>
              <a:gd name="connsiteY1" fmla="*/ 0 h 537882"/>
              <a:gd name="connsiteX2" fmla="*/ 0 w 198602"/>
              <a:gd name="connsiteY2" fmla="*/ 0 h 537882"/>
              <a:gd name="connsiteX3" fmla="*/ 4137 w 198602"/>
              <a:gd name="connsiteY3" fmla="*/ 256528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02" h="537882">
                <a:moveTo>
                  <a:pt x="190327" y="537882"/>
                </a:moveTo>
                <a:lnTo>
                  <a:pt x="198602" y="0"/>
                </a:lnTo>
                <a:lnTo>
                  <a:pt x="0" y="0"/>
                </a:lnTo>
                <a:lnTo>
                  <a:pt x="4137" y="256528"/>
                </a:lnTo>
              </a:path>
            </a:pathLst>
          </a:custGeom>
          <a:noFill/>
          <a:ln w="101600">
            <a:solidFill>
              <a:schemeClr val="accent1">
                <a:shade val="95000"/>
                <a:satMod val="105000"/>
                <a:alpha val="2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ular Callout 62"/>
          <p:cNvSpPr/>
          <p:nvPr/>
        </p:nvSpPr>
        <p:spPr>
          <a:xfrm>
            <a:off x="906535" y="6390437"/>
            <a:ext cx="2213321" cy="398024"/>
          </a:xfrm>
          <a:prstGeom prst="wedgeRectCallout">
            <a:avLst>
              <a:gd name="adj1" fmla="val 67919"/>
              <a:gd name="adj2" fmla="val -148187"/>
            </a:avLst>
          </a:prstGeom>
          <a:solidFill>
            <a:srgbClr val="00A6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ECF53"/>
                </a:solidFill>
              </a:rPr>
              <a:t>Lincoln Ave. / Puyallup River Capacity Improvement</a:t>
            </a:r>
            <a:endParaRPr lang="en-US" sz="1100" dirty="0">
              <a:solidFill>
                <a:srgbClr val="FECF53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517034" y="4426104"/>
            <a:ext cx="143810" cy="2015307"/>
          </a:xfrm>
          <a:custGeom>
            <a:avLst/>
            <a:gdLst>
              <a:gd name="connsiteX0" fmla="*/ 0 w 165100"/>
              <a:gd name="connsiteY0" fmla="*/ 2387600 h 2387600"/>
              <a:gd name="connsiteX1" fmla="*/ 6350 w 165100"/>
              <a:gd name="connsiteY1" fmla="*/ 2133600 h 2387600"/>
              <a:gd name="connsiteX2" fmla="*/ 95250 w 165100"/>
              <a:gd name="connsiteY2" fmla="*/ 1816100 h 2387600"/>
              <a:gd name="connsiteX3" fmla="*/ 114300 w 165100"/>
              <a:gd name="connsiteY3" fmla="*/ 114300 h 2387600"/>
              <a:gd name="connsiteX4" fmla="*/ 165100 w 165100"/>
              <a:gd name="connsiteY4" fmla="*/ 0 h 2387600"/>
              <a:gd name="connsiteX0" fmla="*/ 0 w 114300"/>
              <a:gd name="connsiteY0" fmla="*/ 2273300 h 2273300"/>
              <a:gd name="connsiteX1" fmla="*/ 6350 w 114300"/>
              <a:gd name="connsiteY1" fmla="*/ 2019300 h 2273300"/>
              <a:gd name="connsiteX2" fmla="*/ 95250 w 114300"/>
              <a:gd name="connsiteY2" fmla="*/ 1701800 h 2273300"/>
              <a:gd name="connsiteX3" fmla="*/ 114300 w 114300"/>
              <a:gd name="connsiteY3" fmla="*/ 0 h 2273300"/>
              <a:gd name="connsiteX0" fmla="*/ 0 w 120650"/>
              <a:gd name="connsiteY0" fmla="*/ 1917700 h 1917700"/>
              <a:gd name="connsiteX1" fmla="*/ 6350 w 120650"/>
              <a:gd name="connsiteY1" fmla="*/ 1663700 h 1917700"/>
              <a:gd name="connsiteX2" fmla="*/ 95250 w 120650"/>
              <a:gd name="connsiteY2" fmla="*/ 1346200 h 1917700"/>
              <a:gd name="connsiteX3" fmla="*/ 120650 w 120650"/>
              <a:gd name="connsiteY3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1917700">
                <a:moveTo>
                  <a:pt x="0" y="1917700"/>
                </a:moveTo>
                <a:lnTo>
                  <a:pt x="6350" y="1663700"/>
                </a:lnTo>
                <a:lnTo>
                  <a:pt x="95250" y="1346200"/>
                </a:lnTo>
                <a:lnTo>
                  <a:pt x="120650" y="0"/>
                </a:lnTo>
              </a:path>
            </a:pathLst>
          </a:custGeom>
          <a:noFill/>
          <a:ln w="101600"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1190339" y="1566888"/>
            <a:ext cx="5802574" cy="845334"/>
          </a:xfrm>
          <a:custGeom>
            <a:avLst/>
            <a:gdLst>
              <a:gd name="connsiteX0" fmla="*/ 0 w 4724400"/>
              <a:gd name="connsiteY0" fmla="*/ 552450 h 552450"/>
              <a:gd name="connsiteX1" fmla="*/ 1323975 w 4724400"/>
              <a:gd name="connsiteY1" fmla="*/ 76200 h 552450"/>
              <a:gd name="connsiteX2" fmla="*/ 4724400 w 4724400"/>
              <a:gd name="connsiteY2" fmla="*/ 0 h 552450"/>
              <a:gd name="connsiteX3" fmla="*/ 4724400 w 4724400"/>
              <a:gd name="connsiteY3" fmla="*/ 0 h 552450"/>
              <a:gd name="connsiteX0" fmla="*/ 0 w 4724400"/>
              <a:gd name="connsiteY0" fmla="*/ 552450 h 552450"/>
              <a:gd name="connsiteX1" fmla="*/ 1323975 w 4724400"/>
              <a:gd name="connsiteY1" fmla="*/ 76200 h 552450"/>
              <a:gd name="connsiteX2" fmla="*/ 4724400 w 4724400"/>
              <a:gd name="connsiteY2" fmla="*/ 0 h 552450"/>
              <a:gd name="connsiteX3" fmla="*/ 4628865 w 4724400"/>
              <a:gd name="connsiteY3" fmla="*/ 0 h 552450"/>
              <a:gd name="connsiteX0" fmla="*/ 0 w 4628865"/>
              <a:gd name="connsiteY0" fmla="*/ 552450 h 552450"/>
              <a:gd name="connsiteX1" fmla="*/ 1323975 w 4628865"/>
              <a:gd name="connsiteY1" fmla="*/ 76200 h 552450"/>
              <a:gd name="connsiteX2" fmla="*/ 4628865 w 4628865"/>
              <a:gd name="connsiteY2" fmla="*/ 0 h 552450"/>
              <a:gd name="connsiteX0" fmla="*/ 0 w 4485564"/>
              <a:gd name="connsiteY0" fmla="*/ 497859 h 497859"/>
              <a:gd name="connsiteX1" fmla="*/ 1180674 w 4485564"/>
              <a:gd name="connsiteY1" fmla="*/ 76200 h 497859"/>
              <a:gd name="connsiteX2" fmla="*/ 4485564 w 4485564"/>
              <a:gd name="connsiteY2" fmla="*/ 0 h 497859"/>
              <a:gd name="connsiteX0" fmla="*/ 0 w 5591033"/>
              <a:gd name="connsiteY0" fmla="*/ 832229 h 832229"/>
              <a:gd name="connsiteX1" fmla="*/ 2286143 w 5591033"/>
              <a:gd name="connsiteY1" fmla="*/ 76200 h 832229"/>
              <a:gd name="connsiteX2" fmla="*/ 5591033 w 5591033"/>
              <a:gd name="connsiteY2" fmla="*/ 0 h 832229"/>
              <a:gd name="connsiteX0" fmla="*/ 0 w 5591033"/>
              <a:gd name="connsiteY0" fmla="*/ 832229 h 832229"/>
              <a:gd name="connsiteX1" fmla="*/ 918241 w 5591033"/>
              <a:gd name="connsiteY1" fmla="*/ 531436 h 832229"/>
              <a:gd name="connsiteX2" fmla="*/ 2286143 w 5591033"/>
              <a:gd name="connsiteY2" fmla="*/ 76200 h 832229"/>
              <a:gd name="connsiteX3" fmla="*/ 5591033 w 5591033"/>
              <a:gd name="connsiteY3" fmla="*/ 0 h 832229"/>
              <a:gd name="connsiteX0" fmla="*/ 0 w 5591033"/>
              <a:gd name="connsiteY0" fmla="*/ 832229 h 845334"/>
              <a:gd name="connsiteX1" fmla="*/ 1020600 w 5591033"/>
              <a:gd name="connsiteY1" fmla="*/ 845334 h 845334"/>
              <a:gd name="connsiteX2" fmla="*/ 2286143 w 5591033"/>
              <a:gd name="connsiteY2" fmla="*/ 76200 h 845334"/>
              <a:gd name="connsiteX3" fmla="*/ 5591033 w 5591033"/>
              <a:gd name="connsiteY3" fmla="*/ 0 h 845334"/>
              <a:gd name="connsiteX0" fmla="*/ 0 w 5591033"/>
              <a:gd name="connsiteY0" fmla="*/ 832229 h 845334"/>
              <a:gd name="connsiteX1" fmla="*/ 1020600 w 5591033"/>
              <a:gd name="connsiteY1" fmla="*/ 845334 h 845334"/>
              <a:gd name="connsiteX2" fmla="*/ 1600629 w 5591033"/>
              <a:gd name="connsiteY2" fmla="*/ 490492 h 845334"/>
              <a:gd name="connsiteX3" fmla="*/ 2286143 w 5591033"/>
              <a:gd name="connsiteY3" fmla="*/ 76200 h 845334"/>
              <a:gd name="connsiteX4" fmla="*/ 5591033 w 5591033"/>
              <a:gd name="connsiteY4" fmla="*/ 0 h 845334"/>
              <a:gd name="connsiteX0" fmla="*/ 0 w 5591033"/>
              <a:gd name="connsiteY0" fmla="*/ 832229 h 845334"/>
              <a:gd name="connsiteX1" fmla="*/ 1020600 w 5591033"/>
              <a:gd name="connsiteY1" fmla="*/ 845334 h 845334"/>
              <a:gd name="connsiteX2" fmla="*/ 1034247 w 5591033"/>
              <a:gd name="connsiteY2" fmla="*/ 558731 h 845334"/>
              <a:gd name="connsiteX3" fmla="*/ 2286143 w 5591033"/>
              <a:gd name="connsiteY3" fmla="*/ 76200 h 845334"/>
              <a:gd name="connsiteX4" fmla="*/ 5591033 w 5591033"/>
              <a:gd name="connsiteY4" fmla="*/ 0 h 845334"/>
              <a:gd name="connsiteX0" fmla="*/ 0 w 5556914"/>
              <a:gd name="connsiteY0" fmla="*/ 832229 h 845334"/>
              <a:gd name="connsiteX1" fmla="*/ 1020600 w 5556914"/>
              <a:gd name="connsiteY1" fmla="*/ 845334 h 845334"/>
              <a:gd name="connsiteX2" fmla="*/ 1034247 w 5556914"/>
              <a:gd name="connsiteY2" fmla="*/ 558731 h 845334"/>
              <a:gd name="connsiteX3" fmla="*/ 2286143 w 5556914"/>
              <a:gd name="connsiteY3" fmla="*/ 76200 h 845334"/>
              <a:gd name="connsiteX4" fmla="*/ 5556914 w 5556914"/>
              <a:gd name="connsiteY4" fmla="*/ 0 h 845334"/>
              <a:gd name="connsiteX0" fmla="*/ 0 w 5727511"/>
              <a:gd name="connsiteY0" fmla="*/ 839053 h 852158"/>
              <a:gd name="connsiteX1" fmla="*/ 1020600 w 5727511"/>
              <a:gd name="connsiteY1" fmla="*/ 852158 h 852158"/>
              <a:gd name="connsiteX2" fmla="*/ 1034247 w 5727511"/>
              <a:gd name="connsiteY2" fmla="*/ 565555 h 852158"/>
              <a:gd name="connsiteX3" fmla="*/ 2286143 w 5727511"/>
              <a:gd name="connsiteY3" fmla="*/ 83024 h 852158"/>
              <a:gd name="connsiteX4" fmla="*/ 5727511 w 5727511"/>
              <a:gd name="connsiteY4" fmla="*/ 0 h 852158"/>
              <a:gd name="connsiteX0" fmla="*/ 0 w 5761630"/>
              <a:gd name="connsiteY0" fmla="*/ 839053 h 852158"/>
              <a:gd name="connsiteX1" fmla="*/ 1020600 w 5761630"/>
              <a:gd name="connsiteY1" fmla="*/ 852158 h 852158"/>
              <a:gd name="connsiteX2" fmla="*/ 1034247 w 5761630"/>
              <a:gd name="connsiteY2" fmla="*/ 565555 h 852158"/>
              <a:gd name="connsiteX3" fmla="*/ 2286143 w 5761630"/>
              <a:gd name="connsiteY3" fmla="*/ 83024 h 852158"/>
              <a:gd name="connsiteX4" fmla="*/ 5761630 w 5761630"/>
              <a:gd name="connsiteY4" fmla="*/ 0 h 852158"/>
              <a:gd name="connsiteX0" fmla="*/ 0 w 5802574"/>
              <a:gd name="connsiteY0" fmla="*/ 839053 h 852158"/>
              <a:gd name="connsiteX1" fmla="*/ 1020600 w 5802574"/>
              <a:gd name="connsiteY1" fmla="*/ 852158 h 852158"/>
              <a:gd name="connsiteX2" fmla="*/ 1034247 w 5802574"/>
              <a:gd name="connsiteY2" fmla="*/ 565555 h 852158"/>
              <a:gd name="connsiteX3" fmla="*/ 2286143 w 5802574"/>
              <a:gd name="connsiteY3" fmla="*/ 83024 h 852158"/>
              <a:gd name="connsiteX4" fmla="*/ 5802574 w 5802574"/>
              <a:gd name="connsiteY4" fmla="*/ 0 h 852158"/>
              <a:gd name="connsiteX0" fmla="*/ 0 w 5802574"/>
              <a:gd name="connsiteY0" fmla="*/ 839053 h 852158"/>
              <a:gd name="connsiteX1" fmla="*/ 1020600 w 5802574"/>
              <a:gd name="connsiteY1" fmla="*/ 852158 h 852158"/>
              <a:gd name="connsiteX2" fmla="*/ 993304 w 5802574"/>
              <a:gd name="connsiteY2" fmla="*/ 572379 h 852158"/>
              <a:gd name="connsiteX3" fmla="*/ 2286143 w 5802574"/>
              <a:gd name="connsiteY3" fmla="*/ 83024 h 852158"/>
              <a:gd name="connsiteX4" fmla="*/ 5802574 w 5802574"/>
              <a:gd name="connsiteY4" fmla="*/ 0 h 852158"/>
              <a:gd name="connsiteX0" fmla="*/ 0 w 5802574"/>
              <a:gd name="connsiteY0" fmla="*/ 839053 h 845334"/>
              <a:gd name="connsiteX1" fmla="*/ 979657 w 5802574"/>
              <a:gd name="connsiteY1" fmla="*/ 845334 h 845334"/>
              <a:gd name="connsiteX2" fmla="*/ 993304 w 5802574"/>
              <a:gd name="connsiteY2" fmla="*/ 572379 h 845334"/>
              <a:gd name="connsiteX3" fmla="*/ 2286143 w 5802574"/>
              <a:gd name="connsiteY3" fmla="*/ 83024 h 845334"/>
              <a:gd name="connsiteX4" fmla="*/ 5802574 w 5802574"/>
              <a:gd name="connsiteY4" fmla="*/ 0 h 8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574" h="845334">
                <a:moveTo>
                  <a:pt x="0" y="839053"/>
                </a:moveTo>
                <a:lnTo>
                  <a:pt x="979657" y="845334"/>
                </a:lnTo>
                <a:lnTo>
                  <a:pt x="993304" y="572379"/>
                </a:lnTo>
                <a:lnTo>
                  <a:pt x="2286143" y="83024"/>
                </a:lnTo>
                <a:lnTo>
                  <a:pt x="5802574" y="0"/>
                </a:lnTo>
              </a:path>
            </a:pathLst>
          </a:custGeom>
          <a:noFill/>
          <a:ln w="101600" cap="sq">
            <a:solidFill>
              <a:srgbClr val="FF6B1B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294437" y="2866030"/>
            <a:ext cx="515114" cy="620907"/>
          </a:xfrm>
          <a:prstGeom prst="line">
            <a:avLst/>
          </a:prstGeom>
          <a:ln w="101600">
            <a:solidFill>
              <a:srgbClr val="FF6B1B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ular Callout 82"/>
          <p:cNvSpPr/>
          <p:nvPr/>
        </p:nvSpPr>
        <p:spPr>
          <a:xfrm>
            <a:off x="3628193" y="2579918"/>
            <a:ext cx="1060669" cy="402336"/>
          </a:xfrm>
          <a:prstGeom prst="wedgeRectCallout">
            <a:avLst>
              <a:gd name="adj1" fmla="val -6907"/>
              <a:gd name="adj2" fmla="val -258269"/>
            </a:avLst>
          </a:prstGeom>
          <a:solidFill>
            <a:srgbClr val="00A6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ECF53"/>
                </a:solidFill>
              </a:rPr>
              <a:t>Tideflats ITS Program</a:t>
            </a:r>
            <a:endParaRPr lang="en-US" sz="1100" dirty="0">
              <a:solidFill>
                <a:srgbClr val="FECF53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-14481" y="158728"/>
            <a:ext cx="7302987" cy="6944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Harbor – Roadway Projects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8636189" y="2945735"/>
            <a:ext cx="377638" cy="506050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289481" y="3252108"/>
            <a:ext cx="519091" cy="474950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072771" y="3489634"/>
            <a:ext cx="377638" cy="506050"/>
          </a:xfrm>
          <a:prstGeom prst="line">
            <a:avLst/>
          </a:prstGeom>
          <a:ln w="101600">
            <a:solidFill>
              <a:srgbClr val="FFB819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6992913" y="3657044"/>
            <a:ext cx="1060669" cy="402336"/>
          </a:xfrm>
          <a:prstGeom prst="wedgeRectCallout">
            <a:avLst>
              <a:gd name="adj1" fmla="val 117880"/>
              <a:gd name="adj2" fmla="val -159881"/>
            </a:avLst>
          </a:prstGeom>
          <a:solidFill>
            <a:srgbClr val="FFB8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I-5/54</a:t>
            </a:r>
            <a:r>
              <a:rPr lang="en-US" sz="1100" baseline="30000" dirty="0" smtClean="0">
                <a:solidFill>
                  <a:schemeClr val="bg1"/>
                </a:solidFill>
              </a:rPr>
              <a:t>th</a:t>
            </a:r>
            <a:r>
              <a:rPr lang="en-US" sz="1100" dirty="0" smtClean="0">
                <a:solidFill>
                  <a:schemeClr val="bg1"/>
                </a:solidFill>
              </a:rPr>
              <a:t> Interchange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298394" y="1822961"/>
            <a:ext cx="1303246" cy="402336"/>
          </a:xfrm>
          <a:prstGeom prst="wedgeRectCallout">
            <a:avLst>
              <a:gd name="adj1" fmla="val 81073"/>
              <a:gd name="adj2" fmla="val -87663"/>
            </a:avLst>
          </a:prstGeom>
          <a:solidFill>
            <a:srgbClr val="FECF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A6B5"/>
                </a:solidFill>
              </a:rPr>
              <a:t>SR509/Taylor/54</a:t>
            </a:r>
            <a:r>
              <a:rPr lang="en-US" sz="1100" baseline="30000" dirty="0" smtClean="0">
                <a:solidFill>
                  <a:srgbClr val="00A6B5"/>
                </a:solidFill>
              </a:rPr>
              <a:t>th</a:t>
            </a:r>
            <a:r>
              <a:rPr lang="en-US" sz="1100" dirty="0" smtClean="0">
                <a:solidFill>
                  <a:srgbClr val="00A6B5"/>
                </a:solidFill>
              </a:rPr>
              <a:t> Intersection</a:t>
            </a:r>
            <a:endParaRPr lang="en-US" sz="1100" dirty="0">
              <a:solidFill>
                <a:srgbClr val="00A6B5"/>
              </a:solidFill>
            </a:endParaRP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>
          <a:xfrm>
            <a:off x="6750628" y="6586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671B"/>
                </a:solidFill>
              </a:rPr>
              <a:t>19</a:t>
            </a:r>
            <a:endParaRPr lang="en-US" dirty="0">
              <a:solidFill>
                <a:srgbClr val="FF671B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75" y="3486937"/>
            <a:ext cx="198534" cy="198534"/>
          </a:xfrm>
          <a:prstGeom prst="rect">
            <a:avLst/>
          </a:prstGeom>
        </p:spPr>
      </p:pic>
      <p:sp>
        <p:nvSpPr>
          <p:cNvPr id="41" name="Rectangular Callout 40"/>
          <p:cNvSpPr/>
          <p:nvPr/>
        </p:nvSpPr>
        <p:spPr>
          <a:xfrm>
            <a:off x="952526" y="2836481"/>
            <a:ext cx="1060669" cy="402336"/>
          </a:xfrm>
          <a:prstGeom prst="wedgeRectCallout">
            <a:avLst>
              <a:gd name="adj1" fmla="val 53702"/>
              <a:gd name="adj2" fmla="val 13352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A6B5"/>
                </a:solidFill>
              </a:rPr>
              <a:t>GCP Access</a:t>
            </a:r>
            <a:endParaRPr lang="en-US" sz="1100" dirty="0">
              <a:solidFill>
                <a:srgbClr val="00A6B5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88" y="1532572"/>
            <a:ext cx="198534" cy="1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259" y="3003433"/>
            <a:ext cx="844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answer this question, this study identified: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Off-terminal infrastructure needs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projects addressing these needs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project cost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729" y="1048003"/>
            <a:ext cx="8356035" cy="165467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Beyond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expenses for making terminals “big ship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ready,” what off-terminal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 and rail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investment will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needed to support our Strategic Vision for the container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99730" y="172911"/>
            <a:ext cx="81870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520300"/>
              </p:ext>
            </p:extLst>
          </p:nvPr>
        </p:nvGraphicFramePr>
        <p:xfrm>
          <a:off x="0" y="753741"/>
          <a:ext cx="9144003" cy="522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592"/>
                <a:gridCol w="1510086"/>
                <a:gridCol w="601465"/>
                <a:gridCol w="601465"/>
                <a:gridCol w="601465"/>
                <a:gridCol w="601465"/>
                <a:gridCol w="601465"/>
              </a:tblGrid>
              <a:tr h="24533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Name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Need</a:t>
                      </a:r>
                      <a:endParaRPr 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 Type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11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Intersection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ITS Application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Bridge or Grade Separation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Pavement 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Port of Tacoma Road/I-5 Interchange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Tideflats ITS Program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Taylor Way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Heavy Haul</a:t>
                      </a:r>
                      <a:endParaRPr lang="en-US" sz="18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GCPT Access</a:t>
                      </a:r>
                      <a:endParaRPr lang="en-US" sz="18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SR 167 Extension 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Remaining Puyallup Ave Bridge Sections 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SR 509/Taylor Way/54th Ave East 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  <a:tr h="46794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Lincoln Ave Corridor/Puyallup</a:t>
                      </a:r>
                      <a:r>
                        <a:rPr lang="en-US" sz="1800" b="1" i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River</a:t>
                      </a:r>
                      <a:r>
                        <a:rPr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Capacity Improvement*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marL="182880"/>
                </a:tc>
              </a:tr>
            </a:tbl>
          </a:graphicData>
        </a:graphic>
      </p:graphicFrame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4031701"/>
            <a:ext cx="402336" cy="40233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2623270"/>
            <a:ext cx="402336" cy="40233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1" y="3173602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3173602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3" y="3173602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410187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410187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6" y="4101875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1" y="2243216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2693444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3" y="2243216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3103428"/>
            <a:ext cx="402336" cy="4023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74" y="3572003"/>
            <a:ext cx="402336" cy="40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3572003"/>
            <a:ext cx="402336" cy="40233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363191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363191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3" y="363191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6" y="3631910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74" y="2652296"/>
            <a:ext cx="402336" cy="40233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2173042"/>
            <a:ext cx="402336" cy="4023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2243216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6" y="2693444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3" y="551503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551503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551503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5473891"/>
            <a:ext cx="402336" cy="4023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4513389"/>
            <a:ext cx="402336" cy="40233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458356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3" y="458356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4" y="4583563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0" y="5002801"/>
            <a:ext cx="402336" cy="402336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3111906"/>
            <a:ext cx="402336" cy="4023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2202068"/>
            <a:ext cx="402336" cy="4023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2652296"/>
            <a:ext cx="402336" cy="40233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5473891"/>
            <a:ext cx="402336" cy="40233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4060727"/>
            <a:ext cx="402336" cy="40233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4542415"/>
            <a:ext cx="402336" cy="40233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93" y="5002801"/>
            <a:ext cx="402336" cy="40233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5043949"/>
            <a:ext cx="334587" cy="3200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51" y="2243216"/>
            <a:ext cx="334587" cy="320040"/>
          </a:xfrm>
          <a:prstGeom prst="rect">
            <a:avLst/>
          </a:prstGeom>
          <a:ln>
            <a:noFill/>
          </a:ln>
        </p:spPr>
      </p:pic>
      <p:sp>
        <p:nvSpPr>
          <p:cNvPr id="50" name="Slide Number Placeholder 4"/>
          <p:cNvSpPr txBox="1">
            <a:spLocks/>
          </p:cNvSpPr>
          <p:nvPr/>
        </p:nvSpPr>
        <p:spPr>
          <a:xfrm>
            <a:off x="7010400" y="6657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671B"/>
                </a:solidFill>
              </a:rPr>
              <a:t>20</a:t>
            </a:r>
          </a:p>
          <a:p>
            <a:endParaRPr lang="en-US" dirty="0">
              <a:solidFill>
                <a:srgbClr val="FF671B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74" y="3102315"/>
            <a:ext cx="402336" cy="402336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23446" y="-68172"/>
            <a:ext cx="9080342" cy="9125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South Harbor – Roadway Priority List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172308" y="6062432"/>
            <a:ext cx="29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* Previously unlisted project.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84725"/>
              </p:ext>
            </p:extLst>
          </p:nvPr>
        </p:nvGraphicFramePr>
        <p:xfrm>
          <a:off x="-1" y="988943"/>
          <a:ext cx="9144002" cy="489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078"/>
                <a:gridCol w="3001108"/>
                <a:gridCol w="2039816"/>
              </a:tblGrid>
              <a:tr h="5467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Name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 Agency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Estimated Cost</a:t>
                      </a:r>
                      <a:endParaRPr lang="en-US" sz="1800" dirty="0"/>
                    </a:p>
                  </a:txBody>
                  <a:tcPr marL="89087" marR="89087" marT="44543" marB="44543" anchor="ctr"/>
                </a:tc>
              </a:tr>
              <a:tr h="50190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Port of Tacoma Road/I-5 Interchange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 City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Fife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$60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53949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Tideflats ITS Program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$3.5 - 5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</a:tr>
              <a:tr h="50290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Taylor Way Heavy Haul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City of Tacoma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$15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 million</a:t>
                      </a:r>
                      <a:endParaRPr lang="en-US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GCPT Access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NWSA / POT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st</a:t>
                      </a: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akeholders?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$2.5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178174" marR="178174" marT="133631" marB="133631" anchor="ctr"/>
                </a:tc>
              </a:tr>
              <a:tr h="50290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SR 167 Extension 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WSDOT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$1 - 1.5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billion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174" marR="178174" marT="133631" marB="133631" anchor="ctr"/>
                </a:tc>
              </a:tr>
              <a:tr h="50290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SR 509/Taylor Way/54</a:t>
                      </a:r>
                      <a:r>
                        <a:rPr lang="en-US" sz="1800" b="1" kern="1200" baseline="300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 Ave E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 of Tacoma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$5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50290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Remaining Old Pacific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Highway </a:t>
                      </a:r>
                      <a:r>
                        <a:rPr lang="en-US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Bridge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accent1"/>
                          </a:solidFill>
                        </a:rPr>
                        <a:t>City of Tacoma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$120-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</a:rPr>
                        <a:t>160 million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133631" marB="133631" anchor="ctr"/>
                </a:tc>
              </a:tr>
              <a:tr h="50290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Lincoln Ave Corridor/Puyallup</a:t>
                      </a:r>
                      <a:r>
                        <a:rPr lang="en-US" sz="1800" b="1" i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River</a:t>
                      </a:r>
                      <a:r>
                        <a:rPr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Capacity Improvement* </a:t>
                      </a:r>
                    </a:p>
                  </a:txBody>
                  <a:tcPr marL="274320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City of Tacoma</a:t>
                      </a:r>
                      <a:endParaRPr lang="en-US" sz="18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178174" marR="178174" marT="44543" marB="4454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TBD      </a:t>
                      </a:r>
                      <a:endParaRPr lang="en-US" sz="1800" b="1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4411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46" y="51607"/>
            <a:ext cx="9080342" cy="9125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South Harbor – Roadway Cost Estimates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2308" y="6062432"/>
            <a:ext cx="29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* Previously unlisted project.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08" y="0"/>
            <a:ext cx="8478077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541" y="681042"/>
            <a:ext cx="8187069" cy="5016039"/>
          </a:xfrm>
        </p:spPr>
        <p:txBody>
          <a:bodyPr/>
          <a:lstStyle/>
          <a:p>
            <a:pPr indent="0">
              <a:buNone/>
            </a:pPr>
            <a:endParaRPr lang="en-US" dirty="0" smtClean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Funding</a:t>
            </a:r>
          </a:p>
          <a:p>
            <a:pPr marL="108585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1" dirty="0" smtClean="0"/>
              <a:t>Financial analysis yet to be completed</a:t>
            </a:r>
          </a:p>
          <a:p>
            <a:pPr marL="108585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1" dirty="0" smtClean="0"/>
              <a:t>Funding has not been identified for rail projects</a:t>
            </a:r>
          </a:p>
          <a:p>
            <a:pPr marL="108585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1" dirty="0" smtClean="0"/>
              <a:t>Contributions for partner roadway projects to be negotiated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North </a:t>
            </a:r>
            <a:r>
              <a:rPr lang="en-US" dirty="0">
                <a:solidFill>
                  <a:schemeClr val="accent1"/>
                </a:solidFill>
              </a:rPr>
              <a:t>Harbor </a:t>
            </a:r>
            <a:r>
              <a:rPr lang="en-US" dirty="0" smtClean="0"/>
              <a:t>– freight and general traffic are heavily dependent on the same limited roadway infrastructure</a:t>
            </a:r>
            <a:endParaRPr lang="en-US" dirty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South </a:t>
            </a:r>
            <a:r>
              <a:rPr lang="en-US" dirty="0">
                <a:solidFill>
                  <a:schemeClr val="accent1"/>
                </a:solidFill>
              </a:rPr>
              <a:t>Harbor</a:t>
            </a:r>
            <a:r>
              <a:rPr lang="en-US" dirty="0"/>
              <a:t> </a:t>
            </a:r>
            <a:r>
              <a:rPr lang="en-US" dirty="0" smtClean="0"/>
              <a:t>– challenged by fluidity of the road and rail system</a:t>
            </a:r>
          </a:p>
          <a:p>
            <a:pPr marL="0" lvl="2" indent="0">
              <a:spcBef>
                <a:spcPts val="0"/>
              </a:spcBef>
              <a:buClrTx/>
              <a:buNone/>
            </a:pPr>
            <a:endParaRPr lang="en-US" sz="2000" b="1" dirty="0" smtClean="0"/>
          </a:p>
          <a:p>
            <a:pPr marL="34290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Cargo </a:t>
            </a:r>
            <a:r>
              <a:rPr lang="en-US" sz="2000" b="1" dirty="0">
                <a:solidFill>
                  <a:schemeClr val="accent1"/>
                </a:solidFill>
              </a:rPr>
              <a:t>split </a:t>
            </a:r>
            <a:r>
              <a:rPr lang="en-US" sz="2000" b="1" dirty="0" smtClean="0">
                <a:solidFill>
                  <a:schemeClr val="accent1"/>
                </a:solidFill>
              </a:rPr>
              <a:t>forecast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b="1" dirty="0" smtClean="0"/>
              <a:t>determines </a:t>
            </a:r>
            <a:r>
              <a:rPr lang="en-US" sz="2000" b="1" dirty="0"/>
              <a:t>accuracy of identified infrastructure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010400" y="6593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FF671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4411"/>
            <a:ext cx="2133600" cy="365125"/>
          </a:xfrm>
        </p:spPr>
        <p:txBody>
          <a:bodyPr/>
          <a:lstStyle/>
          <a:p>
            <a:r>
              <a:rPr lang="en-US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15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46" y="173710"/>
            <a:ext cx="8187070" cy="667923"/>
          </a:xfrm>
        </p:spPr>
        <p:txBody>
          <a:bodyPr/>
          <a:lstStyle/>
          <a:p>
            <a:r>
              <a:rPr lang="en-US" dirty="0" smtClean="0"/>
              <a:t>Potential Other Impacts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60583"/>
              </p:ext>
            </p:extLst>
          </p:nvPr>
        </p:nvGraphicFramePr>
        <p:xfrm>
          <a:off x="60338" y="1117045"/>
          <a:ext cx="5232669" cy="368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25"/>
                <a:gridCol w="2991985"/>
                <a:gridCol w="1505559"/>
              </a:tblGrid>
              <a:tr h="599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Project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Description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Level</a:t>
                      </a:r>
                    </a:p>
                    <a:p>
                      <a:pPr algn="ctr"/>
                      <a:r>
                        <a:rPr lang="en-US" sz="1600" dirty="0" smtClean="0"/>
                        <a:t> Cost Estimate </a:t>
                      </a:r>
                      <a:endParaRPr lang="en-US" sz="1600" dirty="0"/>
                    </a:p>
                  </a:txBody>
                  <a:tcPr/>
                </a:tc>
              </a:tr>
              <a:tr h="5224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POT headquarters relocation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24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Retention of domestic intermodal service in Tideflats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549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Milwaukee surface street connection to elevated Lincoln Ave overpass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$25 million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24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PCT truck gate access</a:t>
                      </a:r>
                      <a:r>
                        <a:rPr lang="en-US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relocation to Taylor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$4 million</a:t>
                      </a:r>
                    </a:p>
                  </a:txBody>
                  <a:tcPr anchor="ctr"/>
                </a:tc>
              </a:tr>
              <a:tr h="5224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Emergency access /</a:t>
                      </a:r>
                      <a:r>
                        <a:rPr lang="en-US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egress route improvements – Tideflats wide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43" y="976099"/>
            <a:ext cx="3657924" cy="5499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764">
            <a:off x="8318586" y="1227879"/>
            <a:ext cx="534121" cy="47326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988743" y="65132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730" y="172911"/>
            <a:ext cx="8187070" cy="1143000"/>
          </a:xfrm>
        </p:spPr>
        <p:txBody>
          <a:bodyPr/>
          <a:lstStyle/>
          <a:p>
            <a:r>
              <a:rPr lang="en-US" dirty="0" smtClean="0"/>
              <a:t>Base Conditions and Assumptions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730" y="1130715"/>
            <a:ext cx="8187069" cy="4298154"/>
          </a:xfrm>
        </p:spPr>
        <p:txBody>
          <a:bodyPr/>
          <a:lstStyle/>
          <a:p>
            <a:endParaRPr lang="en-US" dirty="0" smtClean="0"/>
          </a:p>
          <a:p>
            <a:pPr>
              <a:buClrTx/>
            </a:pPr>
            <a:r>
              <a:rPr lang="en-US" dirty="0" smtClean="0"/>
              <a:t>Total NWSA container volume = 6 million TEUs / Year 2026</a:t>
            </a:r>
          </a:p>
          <a:p>
            <a:pPr lvl="1">
              <a:buClrTx/>
            </a:pPr>
            <a:r>
              <a:rPr lang="en-US" dirty="0" smtClean="0"/>
              <a:t>Basically a doubling of volume from 2015</a:t>
            </a:r>
          </a:p>
          <a:p>
            <a:pPr lvl="1"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3 million TEUs each Port area – North and South Harbors</a:t>
            </a:r>
          </a:p>
          <a:p>
            <a:pPr lvl="1">
              <a:buClrTx/>
            </a:pPr>
            <a:r>
              <a:rPr lang="en-US" dirty="0" smtClean="0"/>
              <a:t>1.8 million TEUs intermodal each harbor (on &amp; near-dock)</a:t>
            </a:r>
          </a:p>
          <a:p>
            <a:pPr lvl="1">
              <a:buClrTx/>
            </a:pPr>
            <a:r>
              <a:rPr lang="en-US" dirty="0" smtClean="0"/>
              <a:t>1.2 million TEUs trucks each harbor</a:t>
            </a:r>
          </a:p>
          <a:p>
            <a:pPr indent="0">
              <a:buClrTx/>
              <a:buNone/>
            </a:pPr>
            <a:endParaRPr lang="en-US" dirty="0"/>
          </a:p>
          <a:p>
            <a:pPr marL="342900" indent="-342900">
              <a:buClrTx/>
            </a:pPr>
            <a:r>
              <a:rPr lang="en-US" i="1" dirty="0" smtClean="0"/>
              <a:t>“Big Ship Ready” </a:t>
            </a:r>
            <a:r>
              <a:rPr lang="en-US" dirty="0" smtClean="0"/>
              <a:t>terminals in each harbor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4465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B484-32EA-2D41-87E2-5E888F6DC70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927"/>
          <a:stretch/>
        </p:blipFill>
        <p:spPr>
          <a:xfrm>
            <a:off x="0" y="931437"/>
            <a:ext cx="9144000" cy="5956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4560094"/>
            <a:ext cx="38814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2" name="Right Arrow 1"/>
          <p:cNvSpPr/>
          <p:nvPr/>
        </p:nvSpPr>
        <p:spPr>
          <a:xfrm>
            <a:off x="7052072" y="4622244"/>
            <a:ext cx="136479" cy="1219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-109870" y="17196"/>
            <a:ext cx="9253870" cy="1143000"/>
          </a:xfrm>
        </p:spPr>
        <p:txBody>
          <a:bodyPr/>
          <a:lstStyle/>
          <a:p>
            <a:pPr algn="ctr"/>
            <a:r>
              <a:rPr lang="en-US" dirty="0" smtClean="0"/>
              <a:t>    T-5 “Big Ship” Phases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010400" y="6593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FF671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6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5277" r="18193" b="21582"/>
          <a:stretch/>
        </p:blipFill>
        <p:spPr>
          <a:xfrm>
            <a:off x="-261663" y="1136723"/>
            <a:ext cx="9654626" cy="5631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GCP “Big Ship” Phases </a:t>
            </a:r>
            <a:endParaRPr lang="en-US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038600" y="2517713"/>
            <a:ext cx="533400" cy="777875"/>
            <a:chOff x="844550" y="2355850"/>
            <a:chExt cx="5334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8"/>
            <p:cNvSpPr/>
            <p:nvPr/>
          </p:nvSpPr>
          <p:spPr>
            <a:xfrm>
              <a:off x="1054100" y="2752725"/>
              <a:ext cx="190500" cy="381000"/>
            </a:xfrm>
            <a:custGeom>
              <a:avLst/>
              <a:gdLst>
                <a:gd name="connsiteX0" fmla="*/ 127000 w 190500"/>
                <a:gd name="connsiteY0" fmla="*/ 0 h 381000"/>
                <a:gd name="connsiteX1" fmla="*/ 127000 w 190500"/>
                <a:gd name="connsiteY1" fmla="*/ 0 h 381000"/>
                <a:gd name="connsiteX2" fmla="*/ 190500 w 190500"/>
                <a:gd name="connsiteY2" fmla="*/ 381000 h 381000"/>
                <a:gd name="connsiteX3" fmla="*/ 0 w 190500"/>
                <a:gd name="connsiteY3" fmla="*/ 25400 h 381000"/>
                <a:gd name="connsiteX4" fmla="*/ 127000 w 190500"/>
                <a:gd name="connsiteY4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381000">
                  <a:moveTo>
                    <a:pt x="127000" y="0"/>
                  </a:moveTo>
                  <a:lnTo>
                    <a:pt x="127000" y="0"/>
                  </a:lnTo>
                  <a:lnTo>
                    <a:pt x="190500" y="3810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50" y="2355850"/>
              <a:ext cx="533400" cy="533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70766" y="3219763"/>
            <a:ext cx="552450" cy="647700"/>
            <a:chOff x="8001000" y="2676525"/>
            <a:chExt cx="552450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>
            <a:xfrm rot="19724577">
              <a:off x="8362950" y="2943225"/>
              <a:ext cx="190500" cy="381000"/>
            </a:xfrm>
            <a:custGeom>
              <a:avLst/>
              <a:gdLst>
                <a:gd name="connsiteX0" fmla="*/ 127000 w 190500"/>
                <a:gd name="connsiteY0" fmla="*/ 0 h 381000"/>
                <a:gd name="connsiteX1" fmla="*/ 127000 w 190500"/>
                <a:gd name="connsiteY1" fmla="*/ 0 h 381000"/>
                <a:gd name="connsiteX2" fmla="*/ 190500 w 190500"/>
                <a:gd name="connsiteY2" fmla="*/ 381000 h 381000"/>
                <a:gd name="connsiteX3" fmla="*/ 0 w 190500"/>
                <a:gd name="connsiteY3" fmla="*/ 25400 h 381000"/>
                <a:gd name="connsiteX4" fmla="*/ 127000 w 190500"/>
                <a:gd name="connsiteY4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381000">
                  <a:moveTo>
                    <a:pt x="127000" y="0"/>
                  </a:moveTo>
                  <a:lnTo>
                    <a:pt x="127000" y="0"/>
                  </a:lnTo>
                  <a:lnTo>
                    <a:pt x="190500" y="3810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2676525"/>
              <a:ext cx="533400" cy="533400"/>
            </a:xfrm>
            <a:prstGeom prst="rect">
              <a:avLst/>
            </a:prstGeom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CA1-607B-416F-B640-D6239F8E2C25}" type="slidenum">
              <a:rPr lang="en-US" smtClean="0">
                <a:solidFill>
                  <a:srgbClr val="FF0000"/>
                </a:solidFill>
              </a:rPr>
              <a:pPr/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910" y="1670757"/>
            <a:ext cx="2466988" cy="66604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3559" y="1670757"/>
            <a:ext cx="1165577" cy="5485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44031">
            <a:off x="304400" y="5192229"/>
            <a:ext cx="5929489" cy="1081969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54652">
            <a:off x="5107528" y="5419586"/>
            <a:ext cx="1165577" cy="254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7850" y="4787643"/>
            <a:ext cx="533400" cy="723900"/>
            <a:chOff x="1066800" y="1280784"/>
            <a:chExt cx="533400" cy="72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5"/>
            <p:cNvSpPr/>
            <p:nvPr/>
          </p:nvSpPr>
          <p:spPr>
            <a:xfrm>
              <a:off x="1314450" y="1623684"/>
              <a:ext cx="190500" cy="381000"/>
            </a:xfrm>
            <a:custGeom>
              <a:avLst/>
              <a:gdLst>
                <a:gd name="connsiteX0" fmla="*/ 127000 w 190500"/>
                <a:gd name="connsiteY0" fmla="*/ 0 h 381000"/>
                <a:gd name="connsiteX1" fmla="*/ 127000 w 190500"/>
                <a:gd name="connsiteY1" fmla="*/ 0 h 381000"/>
                <a:gd name="connsiteX2" fmla="*/ 190500 w 190500"/>
                <a:gd name="connsiteY2" fmla="*/ 381000 h 381000"/>
                <a:gd name="connsiteX3" fmla="*/ 0 w 190500"/>
                <a:gd name="connsiteY3" fmla="*/ 25400 h 381000"/>
                <a:gd name="connsiteX4" fmla="*/ 127000 w 190500"/>
                <a:gd name="connsiteY4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381000">
                  <a:moveTo>
                    <a:pt x="127000" y="0"/>
                  </a:moveTo>
                  <a:lnTo>
                    <a:pt x="127000" y="0"/>
                  </a:lnTo>
                  <a:lnTo>
                    <a:pt x="190500" y="3810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80784"/>
              <a:ext cx="533400" cy="5334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3269144" y="1670756"/>
            <a:ext cx="4219051" cy="2217503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83924" y="1670757"/>
            <a:ext cx="1165577" cy="254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57016" y="1857375"/>
            <a:ext cx="533400" cy="723900"/>
            <a:chOff x="2743200" y="3810257"/>
            <a:chExt cx="533400" cy="72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>
            <a:xfrm rot="10232751">
              <a:off x="2804948" y="3810257"/>
              <a:ext cx="190500" cy="381000"/>
            </a:xfrm>
            <a:custGeom>
              <a:avLst/>
              <a:gdLst>
                <a:gd name="connsiteX0" fmla="*/ 127000 w 190500"/>
                <a:gd name="connsiteY0" fmla="*/ 0 h 381000"/>
                <a:gd name="connsiteX1" fmla="*/ 127000 w 190500"/>
                <a:gd name="connsiteY1" fmla="*/ 0 h 381000"/>
                <a:gd name="connsiteX2" fmla="*/ 190500 w 190500"/>
                <a:gd name="connsiteY2" fmla="*/ 381000 h 381000"/>
                <a:gd name="connsiteX3" fmla="*/ 0 w 190500"/>
                <a:gd name="connsiteY3" fmla="*/ 25400 h 381000"/>
                <a:gd name="connsiteX4" fmla="*/ 127000 w 190500"/>
                <a:gd name="connsiteY4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381000">
                  <a:moveTo>
                    <a:pt x="127000" y="0"/>
                  </a:moveTo>
                  <a:lnTo>
                    <a:pt x="127000" y="0"/>
                  </a:lnTo>
                  <a:lnTo>
                    <a:pt x="190500" y="3810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000757"/>
              <a:ext cx="533400" cy="5334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390926" y="1120226"/>
            <a:ext cx="542221" cy="677674"/>
            <a:chOff x="4424198" y="1073857"/>
            <a:chExt cx="542221" cy="677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30"/>
            <p:cNvSpPr/>
            <p:nvPr/>
          </p:nvSpPr>
          <p:spPr>
            <a:xfrm rot="19724577">
              <a:off x="4775919" y="1370531"/>
              <a:ext cx="190500" cy="381000"/>
            </a:xfrm>
            <a:custGeom>
              <a:avLst/>
              <a:gdLst>
                <a:gd name="connsiteX0" fmla="*/ 127000 w 190500"/>
                <a:gd name="connsiteY0" fmla="*/ 0 h 381000"/>
                <a:gd name="connsiteX1" fmla="*/ 127000 w 190500"/>
                <a:gd name="connsiteY1" fmla="*/ 0 h 381000"/>
                <a:gd name="connsiteX2" fmla="*/ 190500 w 190500"/>
                <a:gd name="connsiteY2" fmla="*/ 381000 h 381000"/>
                <a:gd name="connsiteX3" fmla="*/ 0 w 190500"/>
                <a:gd name="connsiteY3" fmla="*/ 25400 h 381000"/>
                <a:gd name="connsiteX4" fmla="*/ 127000 w 190500"/>
                <a:gd name="connsiteY4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381000">
                  <a:moveTo>
                    <a:pt x="127000" y="0"/>
                  </a:moveTo>
                  <a:lnTo>
                    <a:pt x="127000" y="0"/>
                  </a:lnTo>
                  <a:lnTo>
                    <a:pt x="190500" y="381000"/>
                  </a:lnTo>
                  <a:lnTo>
                    <a:pt x="0" y="254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198" y="1073857"/>
              <a:ext cx="533400" cy="533400"/>
            </a:xfrm>
            <a:prstGeom prst="rect">
              <a:avLst/>
            </a:prstGeom>
          </p:spPr>
        </p:pic>
      </p:grpSp>
      <p:sp>
        <p:nvSpPr>
          <p:cNvPr id="30" name="Slide Number Placeholder 4"/>
          <p:cNvSpPr txBox="1">
            <a:spLocks/>
          </p:cNvSpPr>
          <p:nvPr/>
        </p:nvSpPr>
        <p:spPr>
          <a:xfrm>
            <a:off x="7123216" y="6508751"/>
            <a:ext cx="676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FDCA1-607B-416F-B640-D6239F8E2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3062982"/>
            <a:ext cx="1283043" cy="254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20755" y="3905389"/>
            <a:ext cx="65016" cy="2323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85771" y="6174377"/>
            <a:ext cx="1051646" cy="26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591425" y="4779130"/>
            <a:ext cx="28575" cy="1395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91425" y="4787643"/>
            <a:ext cx="8054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396832" y="3753163"/>
            <a:ext cx="6939" cy="1034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517957" y="3753162"/>
            <a:ext cx="89176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766118" y="4379509"/>
            <a:ext cx="1283043" cy="254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8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41782"/>
            <a:ext cx="2133600" cy="365125"/>
          </a:xfrm>
        </p:spPr>
        <p:txBody>
          <a:bodyPr/>
          <a:lstStyle/>
          <a:p>
            <a:fld id="{3BC0B484-32EA-2D41-87E2-5E888F6DC70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33524" r="18599" b="17714"/>
          <a:stretch/>
        </p:blipFill>
        <p:spPr>
          <a:xfrm>
            <a:off x="5005754" y="725579"/>
            <a:ext cx="4216040" cy="613242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7654834" y="4211751"/>
            <a:ext cx="121920" cy="12192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356605" y="3041605"/>
            <a:ext cx="376709" cy="38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8340" y="2476965"/>
            <a:ext cx="376709" cy="38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04703" y="3208484"/>
            <a:ext cx="376709" cy="38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95575" y="5283743"/>
            <a:ext cx="376709" cy="3821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94" y="1810498"/>
            <a:ext cx="350140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5 On-Dock</a:t>
            </a:r>
          </a:p>
          <a:p>
            <a:pPr marL="342900" indent="-342900">
              <a:buAutoNum type="arabicPeriod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18 On-Dock</a:t>
            </a:r>
          </a:p>
          <a:p>
            <a:pPr marL="342900" indent="-342900">
              <a:buAutoNum type="arabicPeriod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BNSF SIG Near Dock</a:t>
            </a:r>
          </a:p>
          <a:p>
            <a:pPr marL="342900" indent="-342900">
              <a:buAutoNum type="arabicPeriod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UPRR ARGO Near Dock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181" y="166475"/>
            <a:ext cx="40575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A6B5"/>
                </a:solidFill>
                <a:latin typeface="Arial"/>
                <a:ea typeface="+mj-ea"/>
                <a:cs typeface="Arial"/>
              </a:rPr>
              <a:t>Rail – North Harbor </a:t>
            </a:r>
          </a:p>
          <a:p>
            <a:r>
              <a:rPr lang="en-US" sz="3200" b="1" dirty="0" smtClean="0">
                <a:solidFill>
                  <a:srgbClr val="00A6B5"/>
                </a:solidFill>
                <a:latin typeface="Arial"/>
                <a:ea typeface="+mj-ea"/>
                <a:cs typeface="Arial"/>
              </a:rPr>
              <a:t>Intermodal Yards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7076695" y="65417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FF671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43" y="569142"/>
            <a:ext cx="5035109" cy="59335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49872"/>
              </p:ext>
            </p:extLst>
          </p:nvPr>
        </p:nvGraphicFramePr>
        <p:xfrm>
          <a:off x="221933" y="2679316"/>
          <a:ext cx="4101588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46"/>
                <a:gridCol w="1233086"/>
                <a:gridCol w="142575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500" dirty="0" smtClean="0"/>
                    </a:p>
                    <a:p>
                      <a:pPr algn="ctr"/>
                      <a:r>
                        <a:rPr lang="en-US" sz="1100" dirty="0" smtClean="0"/>
                        <a:t>Intermodal Yards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Current Capacity </a:t>
                      </a:r>
                    </a:p>
                    <a:p>
                      <a:pPr algn="ctr"/>
                      <a:r>
                        <a:rPr lang="en-US" sz="1100" dirty="0" smtClean="0"/>
                        <a:t>(Annual TEUs)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Future Capacity</a:t>
                      </a:r>
                      <a:r>
                        <a:rPr lang="en-US" sz="1100" baseline="0" dirty="0" smtClean="0"/>
                        <a:t>  </a:t>
                      </a:r>
                    </a:p>
                    <a:p>
                      <a:pPr algn="ctr"/>
                      <a:r>
                        <a:rPr lang="en-US" sz="1100" dirty="0" smtClean="0"/>
                        <a:t>(Annual TEUs)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BNSF SIG Yard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525,000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UPRR ARGO Yard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380,000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380,000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Terminal 5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380,000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(Strategic Terminal) 850,000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Terminal 18*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140,000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140,000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Totals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1,425,000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2,370,000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2138" y="1366879"/>
            <a:ext cx="4531782" cy="1176952"/>
            <a:chOff x="6240395" y="2699591"/>
            <a:chExt cx="3669161" cy="1176952"/>
          </a:xfrm>
        </p:grpSpPr>
        <p:sp>
          <p:nvSpPr>
            <p:cNvPr id="20" name="TextBox 19"/>
            <p:cNvSpPr txBox="1"/>
            <p:nvPr/>
          </p:nvSpPr>
          <p:spPr>
            <a:xfrm>
              <a:off x="6240395" y="3353323"/>
              <a:ext cx="366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b="1" dirty="0" smtClean="0"/>
                <a:t>Future IY capacity exceeds future target by 32%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b="1" dirty="0" smtClean="0"/>
                <a:t>Can handle multiple 8,000’ trains</a:t>
              </a:r>
              <a:endParaRPr lang="en-US" sz="14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240395" y="2699591"/>
              <a:ext cx="31154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Intermodal yard </a:t>
              </a:r>
              <a:r>
                <a:rPr lang="en-US" sz="1400" dirty="0"/>
                <a:t>capacity target = 1.8 million TEUs.                    </a:t>
              </a:r>
              <a:r>
                <a:rPr lang="en-US" sz="1400" dirty="0" smtClean="0"/>
                <a:t>       Train </a:t>
              </a:r>
              <a:r>
                <a:rPr lang="en-US" sz="1400" dirty="0"/>
                <a:t>length target </a:t>
              </a:r>
              <a:r>
                <a:rPr lang="en-US" sz="1400" dirty="0" smtClean="0"/>
                <a:t> = 8,000</a:t>
              </a:r>
              <a:r>
                <a:rPr lang="en-US" sz="1400" dirty="0"/>
                <a:t>’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 rot="5651611">
            <a:off x="7566958" y="1037979"/>
            <a:ext cx="13033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138" y="5559849"/>
            <a:ext cx="303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Lift to TEU conversion:   1 Lift </a:t>
            </a:r>
            <a:r>
              <a:rPr lang="en-US" sz="1200" dirty="0"/>
              <a:t> =  1 </a:t>
            </a:r>
            <a:r>
              <a:rPr lang="en-US" sz="1200" dirty="0" smtClean="0"/>
              <a:t>TEU x 1.75 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93" y="272834"/>
            <a:ext cx="8187070" cy="8078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Rail Capacity – North Harbor</a:t>
            </a:r>
            <a:br>
              <a:rPr lang="en-US" sz="3600" dirty="0" smtClean="0"/>
            </a:br>
            <a:r>
              <a:rPr lang="en-US" sz="2200" dirty="0" smtClean="0"/>
              <a:t>Intermodal Yard &amp; Train Staging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 rot="5612494">
            <a:off x="7386647" y="1310108"/>
            <a:ext cx="16430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BNSF Main Line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932" y="5182081"/>
            <a:ext cx="3033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*T-18 capacity limited due operational impacts on CY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65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09867" y="6452047"/>
            <a:ext cx="2133600" cy="365125"/>
          </a:xfrm>
        </p:spPr>
        <p:txBody>
          <a:bodyPr/>
          <a:lstStyle/>
          <a:p>
            <a:fld id="{8E21FF1C-5C2F-B349-92A7-F7A1C52987B3}" type="datetime1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514" y="5254153"/>
            <a:ext cx="5140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Projects #3 and #4 require joint use UPRR / BNSF track agreements</a:t>
            </a:r>
            <a:endParaRPr lang="en-US" sz="1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95" y="1437636"/>
            <a:ext cx="3366470" cy="39357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49" y="186317"/>
            <a:ext cx="8187070" cy="740476"/>
          </a:xfrm>
        </p:spPr>
        <p:txBody>
          <a:bodyPr>
            <a:noAutofit/>
          </a:bodyPr>
          <a:lstStyle/>
          <a:p>
            <a:r>
              <a:rPr lang="en-US" dirty="0" smtClean="0"/>
              <a:t>Rail Capacity – North Harbor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65132" y="1334064"/>
            <a:ext cx="442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Minor recommended capacity improvements</a:t>
            </a:r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26056"/>
              </p:ext>
            </p:extLst>
          </p:nvPr>
        </p:nvGraphicFramePr>
        <p:xfrm>
          <a:off x="460602" y="1859481"/>
          <a:ext cx="4232130" cy="333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515"/>
                <a:gridCol w="1111723"/>
                <a:gridCol w="1400892"/>
              </a:tblGrid>
              <a:tr h="8418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Project </a:t>
                      </a:r>
                    </a:p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Funding</a:t>
                      </a:r>
                    </a:p>
                  </a:txBody>
                  <a:tcPr marL="89087" marR="89087" marT="44543" marB="445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Estimated Project Cost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087" marR="89087" marT="44543" marB="44543" anchor="ctr"/>
                </a:tc>
              </a:tr>
              <a:tr h="5459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1.   8,000’ storage track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NWSA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POS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$7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725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2.   Additional switch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NWSA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$1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399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3.*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900’ track extension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Railroads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$1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459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4.*  Double track ARGO to Harbor Island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Railroads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$7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Million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6589" y="6558619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17705" y="-9535"/>
            <a:ext cx="4672484" cy="6546501"/>
            <a:chOff x="2266426" y="0"/>
            <a:chExt cx="4691495" cy="6817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426" y="0"/>
              <a:ext cx="4691495" cy="681717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783184" y="992776"/>
              <a:ext cx="357051" cy="3744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68091" y="2926079"/>
              <a:ext cx="357051" cy="3744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11040" y="4106089"/>
              <a:ext cx="357051" cy="3744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44061" y="2020385"/>
              <a:ext cx="357051" cy="3744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307" y="2124539"/>
            <a:ext cx="440806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North Intermodal (NIM)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Washington United Terminals (WUT)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Pierce County Terminal (PCT)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South Intermodal (SIM) (Domestic)</a:t>
            </a:r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1492" y="165873"/>
            <a:ext cx="42386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A6B5"/>
                </a:solidFill>
                <a:latin typeface="Arial"/>
                <a:ea typeface="+mj-ea"/>
                <a:cs typeface="Arial"/>
              </a:rPr>
              <a:t>Rail – South Harbor </a:t>
            </a:r>
            <a:br>
              <a:rPr lang="en-US" sz="3200" b="1" dirty="0" smtClean="0">
                <a:solidFill>
                  <a:srgbClr val="00A6B5"/>
                </a:solidFill>
                <a:latin typeface="Arial"/>
                <a:ea typeface="+mj-ea"/>
                <a:cs typeface="Arial"/>
              </a:rPr>
            </a:br>
            <a:r>
              <a:rPr lang="en-US" sz="3200" b="1" dirty="0" smtClean="0">
                <a:solidFill>
                  <a:srgbClr val="00A6B5"/>
                </a:solidFill>
                <a:latin typeface="Arial"/>
                <a:ea typeface="+mj-ea"/>
                <a:cs typeface="Arial"/>
              </a:rPr>
              <a:t>Intermodal Yards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7101840" y="65843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SA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E10AE3-9D1F-E74F-8169-744176861645}" vid="{AFC8433D-06A7-AD41-B9AE-AE4A6874D9A8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E10AE3-9D1F-E74F-8169-744176861645}" vid="{6EAD99FF-60BB-2F4A-AB15-6E92ABF14B75}"/>
    </a:ext>
  </a:extLst>
</a:theme>
</file>

<file path=ppt/theme/theme3.xml><?xml version="1.0" encoding="utf-8"?>
<a:theme xmlns:a="http://schemas.openxmlformats.org/drawingml/2006/main" name="2_Content slide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E10AE3-9D1F-E74F-8169-744176861645}" vid="{6EAD99FF-60BB-2F4A-AB15-6E92ABF14B75}"/>
    </a:ext>
  </a:extLst>
</a:theme>
</file>

<file path=ppt/theme/theme4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E10AE3-9D1F-E74F-8169-744176861645}" vid="{6EAD99FF-60BB-2F4A-AB15-6E92ABF14B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E10AE3-9D1F-E74F-8169-744176861645}" vid="{F7BE475C-AC52-084B-BF18-3A1646904E57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E10AE3-9D1F-E74F-8169-744176861645}" vid="{B5CCE44D-DAD5-664B-8CCD-2B5BAC08D97B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E10AE3-9D1F-E74F-8169-744176861645}" vid="{386A8B0F-7061-D14F-A3E1-89E38C56520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PowerPoint Presentation Template</RoutingRuleDescription>
    <TaxCatchAll xmlns="950e9dd1-f063-43f8-9abe-cbacba892cb9">
      <Value>3134</Value>
    </TaxCatchAll>
    <TaxKeywordTaxHTField xmlns="950e9dd1-f063-43f8-9abe-cbacba892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Presentation Template</TermName>
          <TermId xmlns="http://schemas.microsoft.com/office/infopath/2007/PartnerControls">c2a47666-2b34-4019-aca3-553cde1a0aa3</TermId>
        </TermInfo>
      </Terms>
    </TaxKeywordTaxHTField>
    <_dlc_DocId xmlns="950e9dd1-f063-43f8-9abe-cbacba892cb9">FCCU2H3R7MWZ-582-1551</_dlc_DocId>
    <_dlc_DocIdUrl xmlns="950e9dd1-f063-43f8-9abe-cbacba892cb9">
      <Url>http://myport.tac.port/TeamCenter/MemoMaking/_layouts/DocIdRedir.aspx?ID=FCCU2H3R7MWZ-582-1551</Url>
      <Description>FCCU2H3R7MWZ-582-1551</Description>
    </_dlc_DocIdUrl>
    <Memo_x0020_No_x002e_ xmlns="55e80117-5ba9-4546-b018-f21d4438b24c">5E</Memo_x0020_No_x002e_>
    <Memo_x0020_Status xmlns="55e80117-5ba9-4546-b018-f21d4438b24c">Final</Memo_x0020_Status>
    <Meeting_x0020_Date xmlns="55e80117-5ba9-4546-b018-f21d4438b24c">Eric Hanson &amp; Christine Wolf</Meeting_x0020_Date>
    <Company xmlns="http://schemas.microsoft.com/sharepoint/v3">NWSA</Company>
    <Venue xmlns="55e80117-5ba9-4546-b018-f21d4438b24c">Airport</Venue>
    <ViewGuid xmlns="http://schemas.microsoft.com/sharepoint/v3">Public</ViewGuid>
    <Document_x0020_Category xmlns="950e9dd1-f063-43f8-9abe-cbacba892cb9">Presentation</Document_x0020_Category>
    <Type_x0020_of_x0020_Request xmlns="55e80117-5ba9-4546-b018-f21d4438b24c">
      <Value>General Business</Value>
    </Type_x0020_of_x0020_Request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rt Document" ma:contentTypeID="0x01010095AAE1154E437C4FB2D932792DED403300D260C1E4DA26D844966F29475792B4C7" ma:contentTypeVersion="63" ma:contentTypeDescription="Use for all documents stored in My Port." ma:contentTypeScope="" ma:versionID="da2e4623ddde49eac2e7115392a7be0c">
  <xsd:schema xmlns:xsd="http://www.w3.org/2001/XMLSchema" xmlns:xs="http://www.w3.org/2001/XMLSchema" xmlns:p="http://schemas.microsoft.com/office/2006/metadata/properties" xmlns:ns1="http://schemas.microsoft.com/sharepoint/v3" xmlns:ns2="55e80117-5ba9-4546-b018-f21d4438b24c" xmlns:ns3="950e9dd1-f063-43f8-9abe-cbacba892cb9" targetNamespace="http://schemas.microsoft.com/office/2006/metadata/properties" ma:root="true" ma:fieldsID="a24b587c341c07dc6b4b8a5a1c83f890" ns1:_="" ns2:_="" ns3:_="">
    <xsd:import namespace="http://schemas.microsoft.com/sharepoint/v3"/>
    <xsd:import namespace="55e80117-5ba9-4546-b018-f21d4438b24c"/>
    <xsd:import namespace="950e9dd1-f063-43f8-9abe-cbacba892cb9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Memo_x0020_Status"/>
                <xsd:element ref="ns2:Memo_x0020_No_x002e_" minOccurs="0"/>
                <xsd:element ref="ns3:Document_x0020_Category"/>
                <xsd:element ref="ns2:Type_x0020_of_x0020_Request" minOccurs="0"/>
                <xsd:element ref="ns1:Company"/>
                <xsd:element ref="ns2:Venue"/>
                <xsd:element ref="ns1:ViewGuid"/>
                <xsd:element ref="ns3:TaxCatchAllLabel" minOccurs="0"/>
                <xsd:element ref="ns3:_dlc_DocId" minOccurs="0"/>
                <xsd:element ref="ns3:_dlc_DocIdPersistId" minOccurs="0"/>
                <xsd:element ref="ns3:_dlc_DocIdUrl" minOccurs="0"/>
                <xsd:element ref="ns3:TaxCatchAll" minOccurs="0"/>
                <xsd:element ref="ns1:RoutingRuleDescription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any" ma:index="6" ma:displayName="Org" ma:default="NWSA" ma:format="RadioButtons" ma:internalName="Company" ma:readOnly="false">
      <xsd:simpleType>
        <xsd:restriction base="dms:Choice">
          <xsd:enumeration value="POT"/>
          <xsd:enumeration value="NWSA"/>
        </xsd:restriction>
      </xsd:simpleType>
    </xsd:element>
    <xsd:element name="ViewGuid" ma:index="8" ma:displayName="Distribution" ma:description="Confidential = Commission only" ma:format="RadioButtons" ma:internalName="ViewGuid" ma:readOnly="false">
      <xsd:simpleType>
        <xsd:restriction base="dms:Choice">
          <xsd:enumeration value="Confidential"/>
          <xsd:enumeration value="Public"/>
        </xsd:restriction>
      </xsd:simpleType>
    </xsd:element>
    <xsd:element name="RoutingRuleDescription" ma:index="18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80117-5ba9-4546-b018-f21d4438b24c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" ma:displayName="Presenter" ma:description="Who will present this memo?" ma:internalName="Meeting_x0020_Date">
      <xsd:simpleType>
        <xsd:restriction base="dms:Text">
          <xsd:maxLength value="255"/>
        </xsd:restriction>
      </xsd:simpleType>
    </xsd:element>
    <xsd:element name="Memo_x0020_Status" ma:index="2" ma:displayName="Doc Status" ma:description="Provide status of document to aid in records management." ma:format="RadioButtons" ma:internalName="Memo_x0020_Status" ma:readOnly="false">
      <xsd:simpleType>
        <xsd:restriction base="dms:Choice">
          <xsd:enumeration value="Preliminary (Contributor Input)"/>
          <xsd:enumeration value="Draft (Agenda Meeting Ready)"/>
          <xsd:enumeration value="Final"/>
          <xsd:enumeration value="Archive (post-mtg)"/>
        </xsd:restriction>
      </xsd:simpleType>
    </xsd:element>
    <xsd:element name="Memo_x0020_No_x002e_" ma:index="3" nillable="true" ma:displayName="Item No." ma:internalName="Memo_x0020_No_x002e_" ma:readOnly="false">
      <xsd:simpleType>
        <xsd:restriction base="dms:Text">
          <xsd:maxLength value="255"/>
        </xsd:restriction>
      </xsd:simpleType>
    </xsd:element>
    <xsd:element name="Type_x0020_of_x0020_Request" ma:index="5" nillable="true" ma:displayName="Req/Mtg Type" ma:default="Action" ma:internalName="Type_x0020_of_x0020_Reques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ion"/>
                    <xsd:enumeration value="Adoption"/>
                    <xsd:enumeration value="Agreement/ILA"/>
                    <xsd:enumeration value="Attachment"/>
                    <xsd:enumeration value="Audit Committee"/>
                    <xsd:enumeration value="Budget"/>
                    <xsd:enumeration value="Consent"/>
                    <xsd:enumeration value="Executive Session"/>
                    <xsd:enumeration value="General Business"/>
                    <xsd:enumeration value="Proclamation"/>
                    <xsd:enumeration value="Public Hearing"/>
                    <xsd:enumeration value="Regular"/>
                    <xsd:enumeration value="Regular Meeting"/>
                    <xsd:enumeration value="Resolution"/>
                    <xsd:enumeration value="Special Meeting"/>
                    <xsd:enumeration value="Study Session"/>
                    <xsd:enumeration value="Swearing In Ceremony"/>
                    <xsd:enumeration value="Work Sessio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Venue" ma:index="7" ma:displayName="Venue" ma:default="TBD" ma:format="RadioButtons" ma:internalName="Venue0" ma:readOnly="false">
      <xsd:simpleType>
        <xsd:restriction base="dms:Choice">
          <xsd:enumeration value="Fab Center"/>
          <xsd:enumeration value="Pier 69"/>
          <xsd:enumeration value="Airport"/>
          <xsd:enumeration value="City of Auburn"/>
          <xsd:enumeration value="City of Federal Way"/>
          <xsd:enumeration value="TB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e9dd1-f063-43f8-9abe-cbacba892cb9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 Type" ma:description="Categorize documents in a library. Pre-determine categories by identifying the &quot;choice&quot; fields below." ma:format="RadioButtons" ma:internalName="Document_x0020_Category" ma:readOnly="false">
      <xsd:simpleType>
        <xsd:restriction base="dms:Choice">
          <xsd:enumeration value="Agenda"/>
          <xsd:enumeration value="Memo"/>
          <xsd:enumeration value="Attachment"/>
          <xsd:enumeration value="Presentation"/>
          <xsd:enumeration value="Redlined-Internal Only"/>
          <xsd:enumeration value="Other"/>
        </xsd:restriction>
      </xsd:simpleType>
    </xsd:element>
    <xsd:element name="TaxCatchAllLabel" ma:index="11" nillable="true" ma:displayName="Taxonomy Catch All Column1" ma:description="" ma:hidden="true" ma:list="{2c373a15-6a0b-40e6-a08a-d16701af38ac}" ma:internalName="TaxCatchAllLabel" ma:readOnly="true" ma:showField="CatchAllDataLabel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7" nillable="true" ma:displayName="Taxonomy Catch All Column" ma:description="" ma:hidden="true" ma:list="{2c373a15-6a0b-40e6-a08a-d16701af38ac}" ma:internalName="TaxCatchAll" ma:showField="CatchAllData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3BC190-3308-460E-8B46-94E29426D72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e80117-5ba9-4546-b018-f21d4438b24c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950e9dd1-f063-43f8-9abe-cbacba892cb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9A583F-8CA3-481C-B725-7AB2C52D039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5437F69-3FD5-4713-8D5E-6E7A3FA91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e80117-5ba9-4546-b018-f21d4438b24c"/>
    <ds:schemaRef ds:uri="950e9dd1-f063-43f8-9abe-cbacba89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9CFA5E-5CC7-4C80-8EA0-6574191E2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NWSA_PPT_Template</Template>
  <TotalTime>22014</TotalTime>
  <Words>1359</Words>
  <Application>Microsoft Office PowerPoint</Application>
  <PresentationFormat>On-screen Show (4:3)</PresentationFormat>
  <Paragraphs>442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.HelveticaNeueDeskInterface-Regular</vt:lpstr>
      <vt:lpstr>Arial</vt:lpstr>
      <vt:lpstr>Calibri</vt:lpstr>
      <vt:lpstr>Lucida Grande</vt:lpstr>
      <vt:lpstr>Wingdings</vt:lpstr>
      <vt:lpstr>NWSA_PPT_Template</vt:lpstr>
      <vt:lpstr>Content slides</vt:lpstr>
      <vt:lpstr>2_Content slides</vt:lpstr>
      <vt:lpstr>1_Content slides</vt:lpstr>
      <vt:lpstr>Office Theme</vt:lpstr>
      <vt:lpstr>Custom Design</vt:lpstr>
      <vt:lpstr>1_Custom Design</vt:lpstr>
      <vt:lpstr>Ten Year Road and Rail Study</vt:lpstr>
      <vt:lpstr>Beyond capital expenses for making terminals “big ship ready,” what off-terminal road and rail infrastructure investment will be needed to support our Strategic Vision for the container business?</vt:lpstr>
      <vt:lpstr>Base Conditions and Assumptions</vt:lpstr>
      <vt:lpstr>    T-5 “Big Ship” Phases</vt:lpstr>
      <vt:lpstr>GCP “Big Ship” Phases </vt:lpstr>
      <vt:lpstr>PowerPoint Presentation</vt:lpstr>
      <vt:lpstr>Rail Capacity – North Harbor Intermodal Yard &amp; Train Staging </vt:lpstr>
      <vt:lpstr>Rail Capacity – North Harbor</vt:lpstr>
      <vt:lpstr>PowerPoint Presentation</vt:lpstr>
      <vt:lpstr>PowerPoint Presentation</vt:lpstr>
      <vt:lpstr>Rail Capacity – South Harbor Train staging</vt:lpstr>
      <vt:lpstr>Rail Capacity – South Harbor  Mainline Access</vt:lpstr>
      <vt:lpstr>Rail Capacity – South Harbor  Mainline Access Recommendations</vt:lpstr>
      <vt:lpstr>Roadway Methodology – Both Harbors</vt:lpstr>
      <vt:lpstr>Regional Megaprojects</vt:lpstr>
      <vt:lpstr>PowerPoint Presentation</vt:lpstr>
      <vt:lpstr>North Harbor – Roadway Priority List</vt:lpstr>
      <vt:lpstr>PowerPoint Presentation</vt:lpstr>
      <vt:lpstr>Road System – South Harbor</vt:lpstr>
      <vt:lpstr>South Harbor – Roadway Priority List</vt:lpstr>
      <vt:lpstr>South Harbor – Roadway Cost Estimates</vt:lpstr>
      <vt:lpstr>Challenges</vt:lpstr>
      <vt:lpstr>Potential Other Impacts</vt:lpstr>
    </vt:vector>
  </TitlesOfParts>
  <Company>Port of Seattle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Donnelly, Devlin</dc:creator>
  <cp:keywords>PowerPoint Presentation Template</cp:keywords>
  <cp:lastModifiedBy>Hanson, Eric</cp:lastModifiedBy>
  <cp:revision>418</cp:revision>
  <cp:lastPrinted>2016-05-31T21:55:46Z</cp:lastPrinted>
  <dcterms:created xsi:type="dcterms:W3CDTF">2015-07-14T18:54:40Z</dcterms:created>
  <dcterms:modified xsi:type="dcterms:W3CDTF">2016-06-16T22:37:00Z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0x01010095AAE1154E437C4FB2D932792DED403300D260C1E4DA26D844966F29475792B4C7</vt:lpwstr>
  </property>
  <property fmtid="{D5CDD505-2E9C-101B-9397-08002B2CF9AE}" pid="3" name="TaxKeyword">
    <vt:lpwstr>3134;#PowerPoint Presentation Template|c2a47666-2b34-4019-aca3-553cde1a0aa3</vt:lpwstr>
  </property>
  <property fmtid="{D5CDD505-2E9C-101B-9397-08002B2CF9AE}" pid="4" name="DocumentStatus">
    <vt:lpwstr>5;#Final|978f85fb-85f8-4215-9e91-a2b30cf36c4e</vt:lpwstr>
  </property>
  <property fmtid="{D5CDD505-2E9C-101B-9397-08002B2CF9AE}" pid="5" name="PortDepartment">
    <vt:lpwstr>13;#Communications|a8f2457f-d37c-4eb6-802a-740d37a7fc1c</vt:lpwstr>
  </property>
  <property fmtid="{D5CDD505-2E9C-101B-9397-08002B2CF9AE}" pid="6" name="_dlc_DocIdItemGuid">
    <vt:lpwstr>2050308e-1a52-4b43-be26-37b99dbb67f3</vt:lpwstr>
  </property>
</Properties>
</file>